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380" r:id="rId2"/>
    <p:sldId id="395" r:id="rId3"/>
    <p:sldId id="396" r:id="rId4"/>
    <p:sldId id="397" r:id="rId5"/>
    <p:sldId id="398" r:id="rId6"/>
    <p:sldId id="399" r:id="rId7"/>
    <p:sldId id="400" r:id="rId8"/>
    <p:sldId id="401" r:id="rId9"/>
    <p:sldId id="402" r:id="rId10"/>
    <p:sldId id="403" r:id="rId11"/>
    <p:sldId id="404" r:id="rId12"/>
    <p:sldId id="405" r:id="rId13"/>
    <p:sldId id="410" r:id="rId14"/>
    <p:sldId id="411" r:id="rId15"/>
    <p:sldId id="412" r:id="rId16"/>
    <p:sldId id="413" r:id="rId17"/>
    <p:sldId id="414" r:id="rId18"/>
    <p:sldId id="415" r:id="rId19"/>
    <p:sldId id="416" r:id="rId20"/>
    <p:sldId id="417" r:id="rId21"/>
    <p:sldId id="418" r:id="rId22"/>
    <p:sldId id="419" r:id="rId23"/>
    <p:sldId id="420" r:id="rId24"/>
    <p:sldId id="421" r:id="rId25"/>
    <p:sldId id="422" r:id="rId26"/>
    <p:sldId id="423" r:id="rId27"/>
    <p:sldId id="424" r:id="rId28"/>
    <p:sldId id="425" r:id="rId29"/>
    <p:sldId id="426" r:id="rId30"/>
    <p:sldId id="427" r:id="rId31"/>
    <p:sldId id="428" r:id="rId32"/>
    <p:sldId id="429" r:id="rId33"/>
    <p:sldId id="430" r:id="rId34"/>
    <p:sldId id="431" r:id="rId35"/>
    <p:sldId id="432" r:id="rId36"/>
    <p:sldId id="433" r:id="rId37"/>
    <p:sldId id="434" r:id="rId38"/>
    <p:sldId id="351" r:id="rId39"/>
    <p:sldId id="352" r:id="rId40"/>
    <p:sldId id="3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185"/>
    <p:restoredTop sz="76966"/>
  </p:normalViewPr>
  <p:slideViewPr>
    <p:cSldViewPr snapToGrid="0" snapToObjects="1">
      <p:cViewPr varScale="1">
        <p:scale>
          <a:sx n="67" d="100"/>
          <a:sy n="67" d="100"/>
        </p:scale>
        <p:origin x="63" y="8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A44-4CE9-A2FB-438D7695E48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4A44-4CE9-A2FB-438D7695E48B}"/>
              </c:ext>
            </c:extLst>
          </c:dPt>
          <c:dLbls>
            <c:dLbl>
              <c:idx val="0"/>
              <c:layout>
                <c:manualLayout>
                  <c:x val="-0.14324197456087201"/>
                  <c:y val="-0.22475272827738599"/>
                </c:manualLayout>
              </c:layout>
              <c:tx>
                <c:rich>
                  <a:bodyPr/>
                  <a:lstStyle/>
                  <a:p>
                    <a:r>
                      <a:rPr lang="en-US" sz="1100" b="1" smtClean="0">
                        <a:solidFill>
                          <a:schemeClr val="bg1"/>
                        </a:solidFill>
                      </a:rPr>
                      <a:t>86</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A44-4CE9-A2FB-438D7695E48B}"/>
                </c:ext>
              </c:extLst>
            </c:dLbl>
            <c:dLbl>
              <c:idx val="1"/>
              <c:layout>
                <c:manualLayout>
                  <c:x val="0.125680395719766"/>
                  <c:y val="0.14956278491504299"/>
                </c:manualLayout>
              </c:layout>
              <c:tx>
                <c:rich>
                  <a:bodyPr/>
                  <a:lstStyle/>
                  <a:p>
                    <a:r>
                      <a:rPr lang="en-US" sz="1100" b="1" smtClean="0">
                        <a:solidFill>
                          <a:schemeClr val="bg1"/>
                        </a:solidFill>
                      </a:rPr>
                      <a:t>14</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A44-4CE9-A2FB-438D7695E48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4A44-4CE9-A2FB-438D7695E48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50FA-4084-B2E7-A4503276E6DB}"/>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50FA-4084-B2E7-A4503276E6DB}"/>
              </c:ext>
            </c:extLst>
          </c:dPt>
          <c:dLbls>
            <c:dLbl>
              <c:idx val="0"/>
              <c:layout>
                <c:manualLayout>
                  <c:x val="-0.19879751142218299"/>
                  <c:y val="-0.180893079154579"/>
                </c:manualLayout>
              </c:layout>
              <c:tx>
                <c:rich>
                  <a:bodyPr/>
                  <a:lstStyle/>
                  <a:p>
                    <a:r>
                      <a:rPr lang="en-US" sz="1100" b="1" smtClean="0">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0FA-4084-B2E7-A4503276E6DB}"/>
                </c:ext>
              </c:extLst>
            </c:dLbl>
            <c:dLbl>
              <c:idx val="1"/>
              <c:layout>
                <c:manualLayout>
                  <c:x val="0.18740837950811701"/>
                  <c:y val="0.149562094211908"/>
                </c:manualLayout>
              </c:layout>
              <c:tx>
                <c:rich>
                  <a:bodyPr/>
                  <a:lstStyle/>
                  <a:p>
                    <a:r>
                      <a:rPr lang="en-US" sz="1100" b="1" smtClean="0">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0FA-4084-B2E7-A4503276E6DB}"/>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50FA-4084-B2E7-A4503276E6DB}"/>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E68-4FBC-852F-26FE3B59D50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E68-4FBC-852F-26FE3B59D508}"/>
              </c:ext>
            </c:extLst>
          </c:dPt>
          <c:dLbls>
            <c:dLbl>
              <c:idx val="0"/>
              <c:layout>
                <c:manualLayout>
                  <c:x val="-0.19879751142218299"/>
                  <c:y val="-0.180893079154579"/>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E68-4FBC-852F-26FE3B59D508}"/>
                </c:ext>
              </c:extLst>
            </c:dLbl>
            <c:dLbl>
              <c:idx val="1"/>
              <c:layout>
                <c:manualLayout>
                  <c:x val="0.18740837950811701"/>
                  <c:y val="0.15833402403646901"/>
                </c:manualLayout>
              </c:layout>
              <c:tx>
                <c:rich>
                  <a:bodyPr/>
                  <a:lstStyle/>
                  <a:p>
                    <a:r>
                      <a:rPr lang="en-US" sz="1100" b="1" smtClean="0">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E68-4FBC-852F-26FE3B59D50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9E68-4FBC-852F-26FE3B59D50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F73-4B94-9C58-97AB0BB1D352}"/>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F73-4B94-9C58-97AB0BB1D352}"/>
              </c:ext>
            </c:extLst>
          </c:dPt>
          <c:dLbls>
            <c:dLbl>
              <c:idx val="0"/>
              <c:layout>
                <c:manualLayout>
                  <c:x val="-0.20497083697871099"/>
                  <c:y val="-0.15457728968089501"/>
                </c:manualLayout>
              </c:layout>
              <c:tx>
                <c:rich>
                  <a:bodyPr/>
                  <a:lstStyle/>
                  <a:p>
                    <a:r>
                      <a:rPr lang="en-US" sz="1100" b="1" smtClean="0">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F73-4B94-9C58-97AB0BB1D352}"/>
                </c:ext>
              </c:extLst>
            </c:dLbl>
            <c:dLbl>
              <c:idx val="1"/>
              <c:layout>
                <c:manualLayout>
                  <c:x val="0.19975405852046299"/>
                  <c:y val="0.12324561403508801"/>
                </c:manualLayout>
              </c:layout>
              <c:tx>
                <c:rich>
                  <a:bodyPr/>
                  <a:lstStyle/>
                  <a:p>
                    <a:r>
                      <a:rPr lang="en-US" sz="1100" b="1" smtClean="0">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F73-4B94-9C58-97AB0BB1D352}"/>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F73-4B94-9C58-97AB0BB1D352}"/>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568-4F05-94DE-6BA8CD62E00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568-4F05-94DE-6BA8CD62E008}"/>
              </c:ext>
            </c:extLst>
          </c:dPt>
          <c:dLbls>
            <c:dLbl>
              <c:idx val="0"/>
              <c:layout>
                <c:manualLayout>
                  <c:x val="-0.18027947895401999"/>
                  <c:y val="-0.242297969332781"/>
                </c:manualLayout>
              </c:layout>
              <c:tx>
                <c:rich>
                  <a:bodyPr/>
                  <a:lstStyle/>
                  <a:p>
                    <a:r>
                      <a:rPr lang="en-US" sz="1100" b="1" smtClean="0">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568-4F05-94DE-6BA8CD62E008}"/>
                </c:ext>
              </c:extLst>
            </c:dLbl>
            <c:dLbl>
              <c:idx val="1"/>
              <c:layout>
                <c:manualLayout>
                  <c:x val="0.13185233790220699"/>
                  <c:y val="0.167105953861031"/>
                </c:manualLayout>
              </c:layout>
              <c:tx>
                <c:rich>
                  <a:bodyPr/>
                  <a:lstStyle/>
                  <a:p>
                    <a:r>
                      <a:rPr lang="en-US" sz="1100" b="1" smtClean="0">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568-4F05-94DE-6BA8CD62E008}"/>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F568-4F05-94DE-6BA8CD62E00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6C05-4F3B-BDA2-797FD8AE314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6C05-4F3B-BDA2-797FD8AE3140}"/>
              </c:ext>
            </c:extLst>
          </c:dPt>
          <c:dLbls>
            <c:dLbl>
              <c:idx val="0"/>
              <c:layout>
                <c:manualLayout>
                  <c:x val="-0.25435355302809398"/>
                  <c:y val="-0.17212253073629"/>
                </c:manualLayout>
              </c:layout>
              <c:tx>
                <c:rich>
                  <a:bodyPr/>
                  <a:lstStyle/>
                  <a:p>
                    <a:r>
                      <a:rPr lang="en-US" sz="1100" b="1" smtClean="0">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C05-4F3B-BDA2-797FD8AE3140}"/>
                </c:ext>
              </c:extLst>
            </c:dLbl>
            <c:dLbl>
              <c:idx val="1"/>
              <c:layout>
                <c:manualLayout>
                  <c:x val="0.15654369592689801"/>
                  <c:y val="0.184649813510153"/>
                </c:manualLayout>
              </c:layout>
              <c:tx>
                <c:rich>
                  <a:bodyPr/>
                  <a:lstStyle/>
                  <a:p>
                    <a:r>
                      <a:rPr lang="en-US" sz="1100" b="1" smtClean="0">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C05-4F3B-BDA2-797FD8AE3140}"/>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6C05-4F3B-BDA2-797FD8AE314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767-4ACD-80D0-C97291103B36}"/>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767-4ACD-80D0-C97291103B36}"/>
              </c:ext>
            </c:extLst>
          </c:dPt>
          <c:dLbls>
            <c:dLbl>
              <c:idx val="0"/>
              <c:layout>
                <c:manualLayout>
                  <c:x val="-0.16176096043550101"/>
                  <c:y val="-0.24229866003591699"/>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767-4ACD-80D0-C97291103B36}"/>
                </c:ext>
              </c:extLst>
            </c:dLbl>
            <c:dLbl>
              <c:idx val="1"/>
              <c:layout>
                <c:manualLayout>
                  <c:x val="0.13185233790220699"/>
                  <c:y val="0.167105953861031"/>
                </c:manualLayout>
              </c:layout>
              <c:tx>
                <c:rich>
                  <a:bodyPr/>
                  <a:lstStyle/>
                  <a:p>
                    <a:r>
                      <a:rPr lang="en-US" sz="1100" b="1" smtClean="0">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767-4ACD-80D0-C97291103B36}"/>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C767-4ACD-80D0-C97291103B36}"/>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3273348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21886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14</a:t>
            </a:fld>
            <a:endParaRPr lang="en-US"/>
          </a:p>
        </p:txBody>
      </p:sp>
    </p:spTree>
    <p:extLst>
      <p:ext uri="{BB962C8B-B14F-4D97-AF65-F5344CB8AC3E}">
        <p14:creationId xmlns:p14="http://schemas.microsoft.com/office/powerpoint/2010/main" val="1274815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15</a:t>
            </a:fld>
            <a:endParaRPr lang="en-US"/>
          </a:p>
        </p:txBody>
      </p:sp>
    </p:spTree>
    <p:extLst>
      <p:ext uri="{BB962C8B-B14F-4D97-AF65-F5344CB8AC3E}">
        <p14:creationId xmlns:p14="http://schemas.microsoft.com/office/powerpoint/2010/main" val="861612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17</a:t>
            </a:fld>
            <a:endParaRPr lang="en-US"/>
          </a:p>
        </p:txBody>
      </p:sp>
    </p:spTree>
    <p:extLst>
      <p:ext uri="{BB962C8B-B14F-4D97-AF65-F5344CB8AC3E}">
        <p14:creationId xmlns:p14="http://schemas.microsoft.com/office/powerpoint/2010/main" val="3334423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19</a:t>
            </a:fld>
            <a:endParaRPr lang="en-US"/>
          </a:p>
        </p:txBody>
      </p:sp>
    </p:spTree>
    <p:extLst>
      <p:ext uri="{BB962C8B-B14F-4D97-AF65-F5344CB8AC3E}">
        <p14:creationId xmlns:p14="http://schemas.microsoft.com/office/powerpoint/2010/main" val="344155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21</a:t>
            </a:fld>
            <a:endParaRPr lang="en-US"/>
          </a:p>
        </p:txBody>
      </p:sp>
    </p:spTree>
    <p:extLst>
      <p:ext uri="{BB962C8B-B14F-4D97-AF65-F5344CB8AC3E}">
        <p14:creationId xmlns:p14="http://schemas.microsoft.com/office/powerpoint/2010/main" val="3478713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22</a:t>
            </a:fld>
            <a:endParaRPr lang="en-US"/>
          </a:p>
        </p:txBody>
      </p:sp>
    </p:spTree>
    <p:extLst>
      <p:ext uri="{BB962C8B-B14F-4D97-AF65-F5344CB8AC3E}">
        <p14:creationId xmlns:p14="http://schemas.microsoft.com/office/powerpoint/2010/main" val="1132697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23</a:t>
            </a:fld>
            <a:endParaRPr lang="en-US"/>
          </a:p>
        </p:txBody>
      </p:sp>
    </p:spTree>
    <p:extLst>
      <p:ext uri="{BB962C8B-B14F-4D97-AF65-F5344CB8AC3E}">
        <p14:creationId xmlns:p14="http://schemas.microsoft.com/office/powerpoint/2010/main" val="2798426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24</a:t>
            </a:fld>
            <a:endParaRPr lang="en-US"/>
          </a:p>
        </p:txBody>
      </p:sp>
    </p:spTree>
    <p:extLst>
      <p:ext uri="{BB962C8B-B14F-4D97-AF65-F5344CB8AC3E}">
        <p14:creationId xmlns:p14="http://schemas.microsoft.com/office/powerpoint/2010/main" val="364654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28819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25</a:t>
            </a:fld>
            <a:endParaRPr lang="en-US"/>
          </a:p>
        </p:txBody>
      </p:sp>
    </p:spTree>
    <p:extLst>
      <p:ext uri="{BB962C8B-B14F-4D97-AF65-F5344CB8AC3E}">
        <p14:creationId xmlns:p14="http://schemas.microsoft.com/office/powerpoint/2010/main" val="53221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26</a:t>
            </a:fld>
            <a:endParaRPr lang="en-US"/>
          </a:p>
        </p:txBody>
      </p:sp>
    </p:spTree>
    <p:extLst>
      <p:ext uri="{BB962C8B-B14F-4D97-AF65-F5344CB8AC3E}">
        <p14:creationId xmlns:p14="http://schemas.microsoft.com/office/powerpoint/2010/main" val="2561638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28</a:t>
            </a:fld>
            <a:endParaRPr lang="en-US"/>
          </a:p>
        </p:txBody>
      </p:sp>
    </p:spTree>
    <p:extLst>
      <p:ext uri="{BB962C8B-B14F-4D97-AF65-F5344CB8AC3E}">
        <p14:creationId xmlns:p14="http://schemas.microsoft.com/office/powerpoint/2010/main" val="3336794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30</a:t>
            </a:fld>
            <a:endParaRPr lang="en-US"/>
          </a:p>
        </p:txBody>
      </p:sp>
    </p:spTree>
    <p:extLst>
      <p:ext uri="{BB962C8B-B14F-4D97-AF65-F5344CB8AC3E}">
        <p14:creationId xmlns:p14="http://schemas.microsoft.com/office/powerpoint/2010/main" val="716035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31</a:t>
            </a:fld>
            <a:endParaRPr lang="en-US"/>
          </a:p>
        </p:txBody>
      </p:sp>
    </p:spTree>
    <p:extLst>
      <p:ext uri="{BB962C8B-B14F-4D97-AF65-F5344CB8AC3E}">
        <p14:creationId xmlns:p14="http://schemas.microsoft.com/office/powerpoint/2010/main" val="2759687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1649511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a:p>
        </p:txBody>
      </p:sp>
    </p:spTree>
    <p:extLst>
      <p:ext uri="{BB962C8B-B14F-4D97-AF65-F5344CB8AC3E}">
        <p14:creationId xmlns:p14="http://schemas.microsoft.com/office/powerpoint/2010/main" val="739039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34</a:t>
            </a:fld>
            <a:endParaRPr lang="en-US"/>
          </a:p>
        </p:txBody>
      </p:sp>
    </p:spTree>
    <p:extLst>
      <p:ext uri="{BB962C8B-B14F-4D97-AF65-F5344CB8AC3E}">
        <p14:creationId xmlns:p14="http://schemas.microsoft.com/office/powerpoint/2010/main" val="4191262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38</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1/20/2016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23964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40</a:t>
            </a:fld>
            <a:endParaRPr lang="en-US"/>
          </a:p>
        </p:txBody>
      </p:sp>
    </p:spTree>
    <p:extLst>
      <p:ext uri="{BB962C8B-B14F-4D97-AF65-F5344CB8AC3E}">
        <p14:creationId xmlns:p14="http://schemas.microsoft.com/office/powerpoint/2010/main" val="2146028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3232285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074272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1/20/2016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3210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1/20/2016 8:44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8869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0301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386592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a:p>
            <a:pPr lvl="0"/>
            <a:r>
              <a:rPr lang="en-US" dirty="0" smtClean="0"/>
              <a:t>Presenter Title</a:t>
            </a:r>
          </a:p>
          <a:p>
            <a:pPr lvl="0"/>
            <a:r>
              <a:rPr lang="en-US" dirty="0" smtClean="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58212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11821257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01327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71855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330049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4" name="TextBox 3"/>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Tree>
    <p:extLst>
      <p:ext uri="{BB962C8B-B14F-4D97-AF65-F5344CB8AC3E}">
        <p14:creationId xmlns:p14="http://schemas.microsoft.com/office/powerpoint/2010/main" val="3983998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18.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46.emf"/><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8.emf"/><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1"/>
          <p:cNvSpPr txBox="1">
            <a:spLocks/>
          </p:cNvSpPr>
          <p:nvPr/>
        </p:nvSpPr>
        <p:spPr>
          <a:xfrm>
            <a:off x="6190864" y="-2089927"/>
            <a:ext cx="3518227" cy="9697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733" dirty="0">
                <a:solidFill>
                  <a:schemeClr val="bg1"/>
                </a:solidFill>
              </a:rPr>
              <a:t>The future of apps</a:t>
            </a:r>
          </a:p>
        </p:txBody>
      </p:sp>
      <p:sp>
        <p:nvSpPr>
          <p:cNvPr id="9" name="Title 11"/>
          <p:cNvSpPr txBox="1">
            <a:spLocks/>
          </p:cNvSpPr>
          <p:nvPr/>
        </p:nvSpPr>
        <p:spPr>
          <a:xfrm>
            <a:off x="10772976" y="-2240274"/>
            <a:ext cx="1258667" cy="96979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pPr algn="r"/>
            <a:r>
              <a:rPr lang="en-US" sz="11466" dirty="0">
                <a:solidFill>
                  <a:schemeClr val="bg1"/>
                </a:solidFill>
              </a:rPr>
              <a:t>4</a:t>
            </a:r>
          </a:p>
        </p:txBody>
      </p:sp>
      <p:sp>
        <p:nvSpPr>
          <p:cNvPr id="10" name="Title 11"/>
          <p:cNvSpPr txBox="1">
            <a:spLocks/>
          </p:cNvSpPr>
          <p:nvPr/>
        </p:nvSpPr>
        <p:spPr>
          <a:xfrm>
            <a:off x="965980" y="4960749"/>
            <a:ext cx="4300287"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2667" b="1" dirty="0" smtClean="0">
                <a:solidFill>
                  <a:schemeClr val="bg1"/>
                </a:solidFill>
                <a:latin typeface="Segoe UI" charset="0"/>
                <a:ea typeface="Segoe UI" charset="0"/>
                <a:cs typeface="Segoe UI" charset="0"/>
              </a:rPr>
              <a:t>Javier Suárez Ruiz</a:t>
            </a:r>
            <a:endParaRPr lang="en-US" sz="2667" dirty="0">
              <a:solidFill>
                <a:schemeClr val="bg1"/>
              </a:solidFill>
            </a:endParaRPr>
          </a:p>
        </p:txBody>
      </p:sp>
      <p:sp>
        <p:nvSpPr>
          <p:cNvPr id="13" name="Title 11"/>
          <p:cNvSpPr txBox="1">
            <a:spLocks/>
          </p:cNvSpPr>
          <p:nvPr/>
        </p:nvSpPr>
        <p:spPr>
          <a:xfrm>
            <a:off x="978549" y="5375967"/>
            <a:ext cx="3049165" cy="515652"/>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smtClean="0">
                <a:solidFill>
                  <a:schemeClr val="bg1"/>
                </a:solidFill>
              </a:rPr>
              <a:t>javiersuarezruiz@hotmail.com</a:t>
            </a:r>
            <a:endParaRPr lang="en-US" sz="1867" dirty="0">
              <a:solidFill>
                <a:schemeClr val="bg1"/>
              </a:solidFill>
            </a:endParaRPr>
          </a:p>
        </p:txBody>
      </p:sp>
      <p:grpSp>
        <p:nvGrpSpPr>
          <p:cNvPr id="3" name="Group 2"/>
          <p:cNvGrpSpPr/>
          <p:nvPr/>
        </p:nvGrpSpPr>
        <p:grpSpPr>
          <a:xfrm>
            <a:off x="3314422" y="1876394"/>
            <a:ext cx="5064141" cy="1536933"/>
            <a:chOff x="2485816" y="1407295"/>
            <a:chExt cx="3798106" cy="1152700"/>
          </a:xfrm>
        </p:grpSpPr>
        <p:pic>
          <p:nvPicPr>
            <p:cNvPr id="14" name="Picture 13"/>
            <p:cNvPicPr>
              <a:picLocks noChangeAspect="1"/>
            </p:cNvPicPr>
            <p:nvPr/>
          </p:nvPicPr>
          <p:blipFill>
            <a:blip r:embed="rId3"/>
            <a:stretch>
              <a:fillRect/>
            </a:stretch>
          </p:blipFill>
          <p:spPr>
            <a:xfrm>
              <a:off x="2485816" y="1407295"/>
              <a:ext cx="3456707" cy="787259"/>
            </a:xfrm>
            <a:prstGeom prst="rect">
              <a:avLst/>
            </a:prstGeom>
          </p:spPr>
        </p:pic>
        <p:sp>
          <p:nvSpPr>
            <p:cNvPr id="16" name="Title 11"/>
            <p:cNvSpPr txBox="1">
              <a:spLocks/>
            </p:cNvSpPr>
            <p:nvPr/>
          </p:nvSpPr>
          <p:spPr>
            <a:xfrm>
              <a:off x="5959457" y="1433877"/>
              <a:ext cx="324465"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733" dirty="0">
                  <a:solidFill>
                    <a:schemeClr val="bg1"/>
                  </a:solidFill>
                </a:rPr>
                <a:t>4</a:t>
              </a:r>
            </a:p>
          </p:txBody>
        </p:sp>
        <p:sp>
          <p:nvSpPr>
            <p:cNvPr id="17" name="Title 11"/>
            <p:cNvSpPr txBox="1">
              <a:spLocks/>
            </p:cNvSpPr>
            <p:nvPr/>
          </p:nvSpPr>
          <p:spPr>
            <a:xfrm>
              <a:off x="3520714" y="2173256"/>
              <a:ext cx="2563827"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200" dirty="0">
                  <a:solidFill>
                    <a:schemeClr val="bg1"/>
                  </a:solidFill>
                </a:rPr>
                <a:t>The future of apps</a:t>
              </a:r>
            </a:p>
          </p:txBody>
        </p:sp>
      </p:grpSp>
      <p:sp>
        <p:nvSpPr>
          <p:cNvPr id="18" name="Title 11"/>
          <p:cNvSpPr txBox="1">
            <a:spLocks/>
          </p:cNvSpPr>
          <p:nvPr/>
        </p:nvSpPr>
        <p:spPr>
          <a:xfrm>
            <a:off x="991118" y="5791185"/>
            <a:ext cx="2800185"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smtClean="0">
                <a:solidFill>
                  <a:schemeClr val="bg1"/>
                </a:solidFill>
              </a:rPr>
              <a:t>@</a:t>
            </a:r>
            <a:r>
              <a:rPr lang="en-US" sz="1867" dirty="0" err="1" smtClean="0">
                <a:solidFill>
                  <a:schemeClr val="bg1"/>
                </a:solidFill>
              </a:rPr>
              <a:t>jsuarezruiz</a:t>
            </a:r>
            <a:endParaRPr lang="en-US" sz="1867" dirty="0">
              <a:solidFill>
                <a:schemeClr val="bg1"/>
              </a:solidFill>
            </a:endParaRPr>
          </a:p>
        </p:txBody>
      </p:sp>
    </p:spTree>
    <p:extLst>
      <p:ext uri="{BB962C8B-B14F-4D97-AF65-F5344CB8AC3E}">
        <p14:creationId xmlns:p14="http://schemas.microsoft.com/office/powerpoint/2010/main" val="17982754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smtClean="0">
                <a:solidFill>
                  <a:srgbClr val="6FBD23"/>
                </a:solidFill>
              </a:rPr>
              <a:t>✓</a:t>
            </a:r>
            <a:r>
              <a:rPr lang="en-US" sz="5882" dirty="0" err="1" smtClean="0">
                <a:solidFill>
                  <a:srgbClr val="00BCF2"/>
                </a:solidFill>
              </a:rPr>
              <a:t>Siempre</a:t>
            </a:r>
            <a:r>
              <a:rPr lang="en-US" sz="5882" dirty="0" smtClean="0">
                <a:solidFill>
                  <a:srgbClr val="00BCF2"/>
                </a:solidFill>
              </a:rPr>
              <a:t> al día!</a:t>
            </a:r>
            <a:endParaRPr lang="en-US" sz="5882" dirty="0">
              <a:solidFill>
                <a:srgbClr val="00BCF2"/>
              </a:solidFill>
            </a:endParaRPr>
          </a:p>
        </p:txBody>
      </p:sp>
      <p:sp>
        <p:nvSpPr>
          <p:cNvPr id="7" name="Text Placeholder 7"/>
          <p:cNvSpPr>
            <a:spLocks noGrp="1"/>
          </p:cNvSpPr>
          <p:nvPr>
            <p:ph type="body" sz="quarter" idx="10"/>
          </p:nvPr>
        </p:nvSpPr>
        <p:spPr>
          <a:xfrm>
            <a:off x="7814148" y="1080844"/>
            <a:ext cx="3216858" cy="3003643"/>
          </a:xfrm>
        </p:spPr>
        <p:txBody>
          <a:bodyPr/>
          <a:lstStyle/>
          <a:p>
            <a:pPr marL="0" indent="0">
              <a:lnSpc>
                <a:spcPct val="70000"/>
              </a:lnSpc>
              <a:buNone/>
            </a:pPr>
            <a:r>
              <a:rPr lang="en-US" sz="2745" dirty="0" smtClean="0">
                <a:latin typeface="+mn-lt"/>
              </a:rPr>
              <a:t>Soporte el </a:t>
            </a:r>
            <a:r>
              <a:rPr lang="en-US" sz="2745" dirty="0" err="1" smtClean="0">
                <a:latin typeface="+mn-lt"/>
              </a:rPr>
              <a:t>mismo</a:t>
            </a:r>
            <a:r>
              <a:rPr lang="en-US" sz="2745" dirty="0" smtClean="0">
                <a:latin typeface="+mn-lt"/>
              </a:rPr>
              <a:t> día:</a:t>
            </a:r>
            <a:endParaRPr lang="en-US" sz="2745" dirty="0">
              <a:latin typeface="+mn-lt"/>
            </a:endParaRP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a:t>
            </a:r>
            <a:r>
              <a:rPr lang="en-US" sz="1961" dirty="0" smtClean="0">
                <a:latin typeface="+mn-lt"/>
              </a:rPr>
              <a:t>8</a:t>
            </a:r>
          </a:p>
          <a:p>
            <a:pPr>
              <a:lnSpc>
                <a:spcPct val="70000"/>
              </a:lnSpc>
              <a:buFont typeface="Arial"/>
              <a:buChar char="•"/>
            </a:pPr>
            <a:r>
              <a:rPr lang="en-US" sz="1961" dirty="0" smtClean="0">
                <a:latin typeface="+mn-lt"/>
              </a:rPr>
              <a:t>iOS 9</a:t>
            </a:r>
            <a:endParaRPr lang="en-US" sz="1961" dirty="0">
              <a:latin typeface="+mn-lt"/>
            </a:endParaRPr>
          </a:p>
        </p:txBody>
      </p:sp>
      <p:sp>
        <p:nvSpPr>
          <p:cNvPr id="14" name="Text Placeholder 7"/>
          <p:cNvSpPr>
            <a:spLocks noGrp="1"/>
          </p:cNvSpPr>
          <p:nvPr>
            <p:ph type="body" sz="quarter" idx="11"/>
          </p:nvPr>
        </p:nvSpPr>
        <p:spPr>
          <a:xfrm>
            <a:off x="7814148" y="3970105"/>
            <a:ext cx="2768646" cy="2342821"/>
          </a:xfrm>
        </p:spPr>
        <p:txBody>
          <a:bodyPr/>
          <a:lstStyle/>
          <a:p>
            <a:pPr marL="0" indent="0">
              <a:lnSpc>
                <a:spcPct val="70000"/>
              </a:lnSpc>
              <a:buNone/>
            </a:pPr>
            <a:r>
              <a:rPr lang="en-US" sz="2745" dirty="0" smtClean="0">
                <a:latin typeface="+mn-lt"/>
              </a:rPr>
              <a:t>Soporte para:</a:t>
            </a:r>
            <a:endParaRPr lang="en-US" sz="2745" dirty="0">
              <a:latin typeface="+mn-lt"/>
            </a:endParaRP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Y </a:t>
            </a:r>
            <a:r>
              <a:rPr lang="en-US" sz="1961" dirty="0" err="1" smtClean="0">
                <a:latin typeface="+mn-lt"/>
              </a:rPr>
              <a:t>otros</a:t>
            </a:r>
            <a:endParaRPr lang="en-US" sz="1961" dirty="0">
              <a:latin typeface="+mn-lt"/>
            </a:endParaRPr>
          </a:p>
        </p:txBody>
      </p:sp>
    </p:spTree>
    <p:extLst>
      <p:ext uri="{BB962C8B-B14F-4D97-AF65-F5344CB8AC3E}">
        <p14:creationId xmlns:p14="http://schemas.microsoft.com/office/powerpoint/2010/main" val="185668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853439" cy="2138572"/>
          </a:xfrm>
        </p:spPr>
        <p:txBody>
          <a:bodyPr/>
          <a:lstStyle/>
          <a:p>
            <a:r>
              <a:rPr lang="en-US" dirty="0" err="1" smtClean="0">
                <a:solidFill>
                  <a:srgbClr val="00BCF2"/>
                </a:solidFill>
              </a:rPr>
              <a:t>Estadísticas</a:t>
            </a:r>
            <a:r>
              <a:rPr lang="en-US" dirty="0" smtClean="0">
                <a:solidFill>
                  <a:srgbClr val="00BCF2"/>
                </a:solidFill>
              </a:rPr>
              <a:t> de </a:t>
            </a:r>
            <a:r>
              <a:rPr lang="en-US" dirty="0" err="1" smtClean="0">
                <a:solidFill>
                  <a:srgbClr val="00BCF2"/>
                </a:solidFill>
              </a:rPr>
              <a:t>código</a:t>
            </a:r>
            <a:r>
              <a:rPr lang="en-US" dirty="0" smtClean="0">
                <a:solidFill>
                  <a:srgbClr val="00BCF2"/>
                </a:solidFill>
              </a:rPr>
              <a:t> </a:t>
            </a:r>
            <a:r>
              <a:rPr lang="en-US" dirty="0" err="1" smtClean="0">
                <a:solidFill>
                  <a:srgbClr val="00BCF2"/>
                </a:solidFill>
              </a:rPr>
              <a:t>compartido</a:t>
            </a:r>
            <a:endParaRPr lang="en-US" dirty="0">
              <a:solidFill>
                <a:srgbClr val="00BCF2"/>
              </a:solidFill>
            </a:endParaRPr>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dirty="0">
                <a:solidFill>
                  <a:srgbClr val="06AED0"/>
                </a:solidFill>
              </a:rPr>
              <a:t>Mac</a:t>
            </a:r>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solidFill>
                  <a:srgbClr val="06AED0"/>
                </a:solidFill>
              </a:rPr>
              <a:t>iOS</a:t>
            </a:r>
            <a:endParaRPr lang="en-US" sz="1568" dirty="0">
              <a:solidFill>
                <a:srgbClr val="06AED0"/>
              </a:solidFill>
            </a:endParaRPr>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solidFill>
                  <a:srgbClr val="06AED0"/>
                </a:solidFill>
              </a:rPr>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solidFill>
                  <a:srgbClr val="06AED0"/>
                </a:solidFill>
              </a:rPr>
              <a:t>Windows Phone</a:t>
            </a:r>
            <a:endParaRPr lang="en-US" sz="1568" dirty="0">
              <a:solidFill>
                <a:srgbClr val="06AED0"/>
              </a:solidFill>
            </a:endParaRPr>
          </a:p>
        </p:txBody>
      </p:sp>
      <p:grpSp>
        <p:nvGrpSpPr>
          <p:cNvPr id="4" name="Group 3"/>
          <p:cNvGrpSpPr/>
          <p:nvPr/>
        </p:nvGrpSpPr>
        <p:grpSpPr>
          <a:xfrm>
            <a:off x="2733397" y="515620"/>
            <a:ext cx="3935702" cy="582676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rgbClr val="06AED0"/>
                    </a:solidFill>
                  </a:rPr>
                  <a:t>iCircuit</a:t>
                </a:r>
                <a:endParaRPr lang="en-US" sz="1765" dirty="0">
                  <a:solidFill>
                    <a:srgbClr val="06AED0"/>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rgbClr val="06AED0"/>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5628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Entrando</a:t>
            </a:r>
            <a:r>
              <a:rPr lang="en-US" dirty="0" smtClean="0"/>
              <a:t> </a:t>
            </a:r>
            <a:r>
              <a:rPr lang="en-US" dirty="0" err="1" smtClean="0"/>
              <a:t>en</a:t>
            </a:r>
            <a:r>
              <a:rPr lang="en-US" dirty="0" smtClean="0"/>
              <a:t> material</a:t>
            </a:r>
            <a:endParaRPr lang="en-US" dirty="0"/>
          </a:p>
        </p:txBody>
      </p:sp>
    </p:spTree>
    <p:extLst>
      <p:ext uri="{BB962C8B-B14F-4D97-AF65-F5344CB8AC3E}">
        <p14:creationId xmlns:p14="http://schemas.microsoft.com/office/powerpoint/2010/main" val="11134756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Novedades</a:t>
            </a:r>
            <a:endParaRPr lang="en-US" dirty="0"/>
          </a:p>
        </p:txBody>
      </p:sp>
    </p:spTree>
    <p:extLst>
      <p:ext uri="{BB962C8B-B14F-4D97-AF65-F5344CB8AC3E}">
        <p14:creationId xmlns:p14="http://schemas.microsoft.com/office/powerpoint/2010/main" val="19171388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smtClean="0">
                <a:solidFill>
                  <a:srgbClr val="00BCF2"/>
                </a:solidFill>
              </a:rPr>
              <a:t>¿</a:t>
            </a:r>
            <a:r>
              <a:rPr lang="en-US" dirty="0" err="1" smtClean="0">
                <a:solidFill>
                  <a:srgbClr val="00BCF2"/>
                </a:solidFill>
              </a:rPr>
              <a:t>Qué</a:t>
            </a:r>
            <a:r>
              <a:rPr lang="en-US" dirty="0" smtClean="0">
                <a:solidFill>
                  <a:srgbClr val="00BCF2"/>
                </a:solidFill>
              </a:rPr>
              <a:t> hay de Nuevo </a:t>
            </a:r>
            <a:r>
              <a:rPr lang="en-US" dirty="0" err="1" smtClean="0">
                <a:solidFill>
                  <a:srgbClr val="00BCF2"/>
                </a:solidFill>
              </a:rPr>
              <a:t>en</a:t>
            </a:r>
            <a:r>
              <a:rPr lang="en-US" dirty="0" smtClean="0">
                <a:solidFill>
                  <a:srgbClr val="00BCF2"/>
                </a:solidFill>
              </a:rPr>
              <a:t> la </a:t>
            </a:r>
            <a:r>
              <a:rPr lang="en-US" dirty="0" err="1" smtClean="0">
                <a:solidFill>
                  <a:srgbClr val="00BCF2"/>
                </a:solidFill>
              </a:rPr>
              <a:t>plataforma</a:t>
            </a:r>
            <a:r>
              <a:rPr lang="en-US" dirty="0" smtClean="0">
                <a:solidFill>
                  <a:srgbClr val="00BCF2"/>
                </a:solidFill>
              </a:rPr>
              <a:t> </a:t>
            </a:r>
            <a:r>
              <a:rPr lang="en-US" dirty="0" smtClean="0">
                <a:solidFill>
                  <a:srgbClr val="00BCF2"/>
                </a:solidFill>
                <a:latin typeface="Segoe UI" charset="0"/>
                <a:ea typeface="Segoe UI" charset="0"/>
                <a:cs typeface="Segoe UI" charset="0"/>
              </a:rPr>
              <a:t>Xamarin</a:t>
            </a:r>
            <a:r>
              <a:rPr lang="en-US" dirty="0" smtClean="0">
                <a:solidFill>
                  <a:srgbClr val="00BCF2"/>
                </a:solidFill>
              </a:rPr>
              <a:t>?</a:t>
            </a:r>
            <a:endParaRPr lang="en-US" dirty="0">
              <a:solidFill>
                <a:srgbClr val="00BCF2"/>
              </a:solidFill>
            </a:endParaRPr>
          </a:p>
        </p:txBody>
      </p:sp>
      <p:sp>
        <p:nvSpPr>
          <p:cNvPr id="18" name="Rectangle 17"/>
          <p:cNvSpPr/>
          <p:nvPr/>
        </p:nvSpPr>
        <p:spPr>
          <a:xfrm>
            <a:off x="853046" y="4314578"/>
            <a:ext cx="2542564" cy="701731"/>
          </a:xfrm>
          <a:prstGeom prst="rect">
            <a:avLst/>
          </a:prstGeom>
        </p:spPr>
        <p:txBody>
          <a:bodyPr wrap="square">
            <a:spAutoFit/>
          </a:bodyPr>
          <a:lstStyle/>
          <a:p>
            <a:pPr algn="ctr" defTabSz="1100639" latinLnBrk="1" hangingPunct="0">
              <a:lnSpc>
                <a:spcPct val="110000"/>
              </a:lnSpc>
            </a:pPr>
            <a:r>
              <a:rPr lang="en-US" dirty="0" err="1" smtClean="0">
                <a:latin typeface="Segoe UI Light" charset="0"/>
                <a:ea typeface="Segoe UI Light" charset="0"/>
                <a:cs typeface="Segoe UI Light" charset="0"/>
                <a:sym typeface="Segoe UI"/>
              </a:rPr>
              <a:t>Mejorada</a:t>
            </a:r>
            <a:r>
              <a:rPr lang="en-US" dirty="0" smtClean="0">
                <a:latin typeface="Segoe UI Light" charset="0"/>
                <a:ea typeface="Segoe UI Light" charset="0"/>
                <a:cs typeface="Segoe UI Light" charset="0"/>
                <a:sym typeface="Segoe UI"/>
              </a:rPr>
              <a:t> la </a:t>
            </a:r>
            <a:r>
              <a:rPr lang="en-US" dirty="0" err="1" smtClean="0">
                <a:latin typeface="Segoe UI Light" charset="0"/>
                <a:ea typeface="Segoe UI Light" charset="0"/>
                <a:cs typeface="Segoe UI Light" charset="0"/>
                <a:sym typeface="Segoe UI"/>
              </a:rPr>
              <a:t>integración</a:t>
            </a:r>
            <a:r>
              <a:rPr lang="en-US" dirty="0" smtClean="0">
                <a:latin typeface="Segoe UI Light" charset="0"/>
                <a:ea typeface="Segoe UI Light" charset="0"/>
                <a:cs typeface="Segoe UI Light" charset="0"/>
                <a:sym typeface="Segoe UI"/>
              </a:rPr>
              <a:t> con VS</a:t>
            </a:r>
            <a:endParaRPr lang="en-US" dirty="0">
              <a:latin typeface="Segoe UI Light" charset="0"/>
              <a:ea typeface="Segoe UI Light" charset="0"/>
              <a:cs typeface="Segoe UI Light" charset="0"/>
              <a:sym typeface="Segoe UI"/>
            </a:endParaRP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2084896" cy="646331"/>
          </a:xfrm>
          <a:prstGeom prst="rect">
            <a:avLst/>
          </a:prstGeom>
        </p:spPr>
        <p:txBody>
          <a:bodyPr wrap="square">
            <a:spAutoFit/>
          </a:bodyPr>
          <a:lstStyle/>
          <a:p>
            <a:pPr algn="ctr" defTabSz="1100639" latinLnBrk="1" hangingPunct="0"/>
            <a:r>
              <a:rPr lang="en-US" dirty="0" err="1" smtClean="0">
                <a:latin typeface="Segoe UI Light" charset="0"/>
                <a:ea typeface="Segoe UI Light" charset="0"/>
                <a:cs typeface="Segoe UI Light" charset="0"/>
                <a:sym typeface="Segoe UI"/>
              </a:rPr>
              <a:t>Tecnologías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nuevas</a:t>
            </a:r>
            <a:r>
              <a:rPr lang="en-US" dirty="0" smtClean="0">
                <a:latin typeface="Segoe UI Light" charset="0"/>
                <a:ea typeface="Segoe UI Light" charset="0"/>
                <a:cs typeface="Segoe UI Light" charset="0"/>
                <a:sym typeface="Segoe UI"/>
              </a:rPr>
              <a:t> </a:t>
            </a:r>
            <a:r>
              <a:rPr lang="en-US" dirty="0" err="1" smtClean="0">
                <a:latin typeface="Segoe UI Light" charset="0"/>
                <a:ea typeface="Segoe UI Light" charset="0"/>
                <a:cs typeface="Segoe UI Light" charset="0"/>
                <a:sym typeface="Segoe UI"/>
              </a:rPr>
              <a:t>en</a:t>
            </a:r>
            <a:r>
              <a:rPr lang="en-US" dirty="0" smtClean="0">
                <a:latin typeface="Segoe UI Light" charset="0"/>
                <a:ea typeface="Segoe UI Light" charset="0"/>
                <a:cs typeface="Segoe UI Light" charset="0"/>
                <a:sym typeface="Segoe UI"/>
              </a:rPr>
              <a:t> Preview</a:t>
            </a:r>
            <a:endParaRPr lang="en-US" dirty="0">
              <a:latin typeface="Segoe UI Light" charset="0"/>
              <a:ea typeface="Segoe UI Light" charset="0"/>
              <a:cs typeface="Segoe UI Light" charset="0"/>
              <a:sym typeface="Segoe UI"/>
            </a:endParaRPr>
          </a:p>
        </p:txBody>
      </p: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23849346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4" name="Text Placeholder 3"/>
          <p:cNvSpPr>
            <a:spLocks noGrp="1"/>
          </p:cNvSpPr>
          <p:nvPr>
            <p:ph type="body" sz="quarter" idx="10"/>
          </p:nvPr>
        </p:nvSpPr>
        <p:spPr/>
        <p:txBody>
          <a:bodyPr/>
          <a:lstStyle/>
          <a:p>
            <a:r>
              <a:rPr lang="en-US" dirty="0" err="1" smtClean="0"/>
              <a:t>Mejorada</a:t>
            </a:r>
            <a:r>
              <a:rPr lang="en-US" dirty="0" smtClean="0"/>
              <a:t> la </a:t>
            </a:r>
            <a:r>
              <a:rPr lang="en-US" dirty="0" err="1" smtClean="0"/>
              <a:t>integración</a:t>
            </a:r>
            <a:r>
              <a:rPr lang="en-US" dirty="0" smtClean="0"/>
              <a:t> &amp; Setup</a:t>
            </a:r>
          </a:p>
          <a:p>
            <a:r>
              <a:rPr lang="en-US" dirty="0" err="1" smtClean="0"/>
              <a:t>Conexión</a:t>
            </a:r>
            <a:r>
              <a:rPr lang="en-US" dirty="0" smtClean="0"/>
              <a:t> con Build host </a:t>
            </a:r>
            <a:r>
              <a:rPr lang="en-US" dirty="0" err="1" smtClean="0"/>
              <a:t>silenciosa</a:t>
            </a:r>
            <a:r>
              <a:rPr lang="en-US" dirty="0" smtClean="0"/>
              <a:t> </a:t>
            </a:r>
            <a:r>
              <a:rPr lang="en-US" dirty="0" err="1" smtClean="0"/>
              <a:t>mejorada</a:t>
            </a:r>
            <a:endParaRPr lang="en-US" dirty="0" smtClean="0"/>
          </a:p>
          <a:p>
            <a:r>
              <a:rPr lang="en-US" dirty="0" err="1" smtClean="0"/>
              <a:t>Mejorados</a:t>
            </a:r>
            <a:r>
              <a:rPr lang="en-US" dirty="0" smtClean="0"/>
              <a:t> </a:t>
            </a:r>
            <a:r>
              <a:rPr lang="en-US" dirty="0" err="1" smtClean="0"/>
              <a:t>los</a:t>
            </a:r>
            <a:r>
              <a:rPr lang="en-US" dirty="0" smtClean="0"/>
              <a:t> designers de iOS &amp; Android </a:t>
            </a:r>
            <a:endParaRPr lang="en-US" dirty="0"/>
          </a:p>
        </p:txBody>
      </p:sp>
      <p:sp>
        <p:nvSpPr>
          <p:cNvPr id="12" name="Title 11"/>
          <p:cNvSpPr>
            <a:spLocks noGrp="1"/>
          </p:cNvSpPr>
          <p:nvPr>
            <p:ph type="title"/>
          </p:nvPr>
        </p:nvSpPr>
        <p:spPr/>
        <p:txBody>
          <a:bodyPr/>
          <a:lstStyle/>
          <a:p>
            <a:r>
              <a:rPr lang="en-US" smtClean="0">
                <a:solidFill>
                  <a:srgbClr val="06AED0"/>
                </a:solidFill>
              </a:rPr>
              <a:t>Visual Studio Integration Enhancements</a:t>
            </a:r>
            <a:endParaRPr lang="en-US" dirty="0">
              <a:solidFill>
                <a:srgbClr val="06AED0"/>
              </a:solidFill>
            </a:endParaRPr>
          </a:p>
        </p:txBody>
      </p:sp>
    </p:spTree>
    <p:extLst>
      <p:ext uri="{BB962C8B-B14F-4D97-AF65-F5344CB8AC3E}">
        <p14:creationId xmlns:p14="http://schemas.microsoft.com/office/powerpoint/2010/main" val="4032464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Xamarin.Forms</a:t>
            </a:r>
            <a:r>
              <a:rPr lang="en-US" dirty="0" smtClean="0"/>
              <a:t> 2.0</a:t>
            </a:r>
            <a:endParaRPr lang="en-US" dirty="0"/>
          </a:p>
        </p:txBody>
      </p:sp>
    </p:spTree>
    <p:extLst>
      <p:ext uri="{BB962C8B-B14F-4D97-AF65-F5344CB8AC3E}">
        <p14:creationId xmlns:p14="http://schemas.microsoft.com/office/powerpoint/2010/main" val="30393095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err="1" smtClean="0"/>
              <a:t>Integración</a:t>
            </a:r>
            <a:r>
              <a:rPr lang="en-US" dirty="0" smtClean="0"/>
              <a:t> con iOS 9 y Android Marshmallow</a:t>
            </a:r>
          </a:p>
          <a:p>
            <a:pPr lvl="1"/>
            <a:r>
              <a:rPr lang="en-US" dirty="0" smtClean="0"/>
              <a:t>Material Design (</a:t>
            </a:r>
            <a:r>
              <a:rPr lang="en-US" dirty="0" err="1" smtClean="0"/>
              <a:t>AppCompat</a:t>
            </a:r>
            <a:r>
              <a:rPr lang="en-US" dirty="0" smtClean="0"/>
              <a:t>)</a:t>
            </a:r>
          </a:p>
          <a:p>
            <a:r>
              <a:rPr lang="en-US" dirty="0" err="1" smtClean="0"/>
              <a:t>Optimizaciones</a:t>
            </a:r>
            <a:r>
              <a:rPr lang="en-US" dirty="0" smtClean="0"/>
              <a:t> </a:t>
            </a:r>
            <a:r>
              <a:rPr lang="en-US" dirty="0" err="1" smtClean="0"/>
              <a:t>en</a:t>
            </a:r>
            <a:r>
              <a:rPr lang="en-US" dirty="0" smtClean="0"/>
              <a:t> </a:t>
            </a:r>
            <a:r>
              <a:rPr lang="en-US" dirty="0" err="1" smtClean="0"/>
              <a:t>rendimiento</a:t>
            </a:r>
            <a:endParaRPr lang="en-US" dirty="0" smtClean="0"/>
          </a:p>
          <a:p>
            <a:r>
              <a:rPr lang="en-US" dirty="0" smtClean="0"/>
              <a:t>Pre-compiled XAML</a:t>
            </a:r>
          </a:p>
          <a:p>
            <a:r>
              <a:rPr lang="en-US" dirty="0" smtClean="0"/>
              <a:t>Windows 10 (UWP) Preview</a:t>
            </a:r>
          </a:p>
          <a:p>
            <a:r>
              <a:rPr lang="en-US" dirty="0" err="1" smtClean="0"/>
              <a:t>Nuevos</a:t>
            </a:r>
            <a:r>
              <a:rPr lang="en-US" dirty="0" smtClean="0"/>
              <a:t> </a:t>
            </a:r>
            <a:r>
              <a:rPr lang="en-US" dirty="0" err="1" smtClean="0"/>
              <a:t>gestos</a:t>
            </a:r>
            <a:endParaRPr lang="en-US" dirty="0" smtClean="0"/>
          </a:p>
          <a:p>
            <a:endParaRPr lang="en-US" dirty="0" smtClean="0"/>
          </a:p>
          <a:p>
            <a:pPr lvl="1"/>
            <a:endParaRPr lang="en-US" dirty="0"/>
          </a:p>
        </p:txBody>
      </p:sp>
      <p:sp>
        <p:nvSpPr>
          <p:cNvPr id="12" name="Title 11"/>
          <p:cNvSpPr>
            <a:spLocks noGrp="1"/>
          </p:cNvSpPr>
          <p:nvPr>
            <p:ph type="title"/>
          </p:nvPr>
        </p:nvSpPr>
        <p:spPr/>
        <p:txBody>
          <a:bodyPr/>
          <a:lstStyle/>
          <a:p>
            <a:r>
              <a:rPr lang="en-US" dirty="0" smtClean="0">
                <a:solidFill>
                  <a:srgbClr val="06AED0"/>
                </a:solidFill>
              </a:rPr>
              <a:t>Xamarin.Forms 2.0</a:t>
            </a:r>
            <a:endParaRPr lang="en-US" dirty="0">
              <a:solidFill>
                <a:srgbClr val="06AED0"/>
              </a:solidFill>
            </a:endParaRPr>
          </a:p>
        </p:txBody>
      </p:sp>
    </p:spTree>
    <p:extLst>
      <p:ext uri="{BB962C8B-B14F-4D97-AF65-F5344CB8AC3E}">
        <p14:creationId xmlns:p14="http://schemas.microsoft.com/office/powerpoint/2010/main" val="33521533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Xamarin.Forms</a:t>
            </a:r>
            <a:r>
              <a:rPr lang="en-US" b="0" dirty="0" smtClean="0"/>
              <a:t> 2.0</a:t>
            </a:r>
            <a:endParaRPr lang="en-US" b="0" dirty="0"/>
          </a:p>
        </p:txBody>
      </p:sp>
    </p:spTree>
    <p:extLst>
      <p:ext uri="{BB962C8B-B14F-4D97-AF65-F5344CB8AC3E}">
        <p14:creationId xmlns:p14="http://schemas.microsoft.com/office/powerpoint/2010/main" val="37915184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28" y="1805861"/>
            <a:ext cx="3200400" cy="3200400"/>
          </a:xfrm>
          <a:prstGeom prst="rect">
            <a:avLst/>
          </a:prstGeom>
        </p:spPr>
      </p:pic>
      <p:sp>
        <p:nvSpPr>
          <p:cNvPr id="12" name="Title 11"/>
          <p:cNvSpPr>
            <a:spLocks noGrp="1"/>
          </p:cNvSpPr>
          <p:nvPr>
            <p:ph type="title"/>
          </p:nvPr>
        </p:nvSpPr>
        <p:spPr/>
        <p:txBody>
          <a:bodyPr/>
          <a:lstStyle/>
          <a:p>
            <a:r>
              <a:rPr lang="en-US" b="1" dirty="0" smtClean="0">
                <a:solidFill>
                  <a:srgbClr val="06AED0"/>
                </a:solidFill>
              </a:rPr>
              <a:t>Preview Technologies</a:t>
            </a:r>
            <a:endParaRPr lang="en-US" dirty="0">
              <a:solidFill>
                <a:srgbClr val="06AED0"/>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60" y="1929379"/>
            <a:ext cx="3200400" cy="32004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15591" y="906196"/>
            <a:ext cx="4572000" cy="4572000"/>
          </a:xfrm>
          <a:prstGeom prst="rect">
            <a:avLst/>
          </a:prstGeom>
        </p:spPr>
      </p:pic>
      <p:sp>
        <p:nvSpPr>
          <p:cNvPr id="26" name="Rectangle 25"/>
          <p:cNvSpPr/>
          <p:nvPr/>
        </p:nvSpPr>
        <p:spPr>
          <a:xfrm>
            <a:off x="853046" y="4931263"/>
            <a:ext cx="2542564" cy="430887"/>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sym typeface="Segoe UI"/>
              </a:rPr>
              <a:t>Profiler</a:t>
            </a:r>
            <a:endParaRPr lang="en-US" sz="2000" dirty="0">
              <a:latin typeface="Segoe UI Light" charset="0"/>
              <a:ea typeface="Segoe UI Light" charset="0"/>
              <a:cs typeface="Segoe UI Light" charset="0"/>
              <a:sym typeface="Segoe UI"/>
            </a:endParaRPr>
          </a:p>
        </p:txBody>
      </p:sp>
      <p:sp>
        <p:nvSpPr>
          <p:cNvPr id="27" name="Rectangle 26"/>
          <p:cNvSpPr/>
          <p:nvPr/>
        </p:nvSpPr>
        <p:spPr>
          <a:xfrm>
            <a:off x="4684577" y="4776465"/>
            <a:ext cx="2825166" cy="769441"/>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rPr>
              <a:t>Objective Sharpie</a:t>
            </a:r>
          </a:p>
          <a:p>
            <a:pPr algn="ctr" defTabSz="1100639" latinLnBrk="1" hangingPunct="0">
              <a:lnSpc>
                <a:spcPct val="110000"/>
              </a:lnSpc>
            </a:pPr>
            <a:r>
              <a:rPr lang="en-US" sz="2000" dirty="0" err="1" smtClean="0">
                <a:latin typeface="Segoe UI Light" charset="0"/>
                <a:ea typeface="Segoe UI Light" charset="0"/>
                <a:cs typeface="Segoe UI Light" charset="0"/>
              </a:rPr>
              <a:t>CocoaPod</a:t>
            </a:r>
            <a:r>
              <a:rPr lang="en-US" sz="2000" dirty="0" smtClean="0">
                <a:latin typeface="Segoe UI Light" charset="0"/>
                <a:ea typeface="Segoe UI Light" charset="0"/>
                <a:cs typeface="Segoe UI Light" charset="0"/>
              </a:rPr>
              <a:t> Integration</a:t>
            </a:r>
            <a:endParaRPr lang="en-US" sz="2000" dirty="0">
              <a:latin typeface="Segoe UI Light" charset="0"/>
              <a:ea typeface="Segoe UI Light" charset="0"/>
              <a:cs typeface="Segoe UI Light" charset="0"/>
            </a:endParaRPr>
          </a:p>
        </p:txBody>
      </p:sp>
      <p:sp>
        <p:nvSpPr>
          <p:cNvPr id="29" name="Rectangle 28"/>
          <p:cNvSpPr/>
          <p:nvPr/>
        </p:nvSpPr>
        <p:spPr>
          <a:xfrm>
            <a:off x="8587605" y="4973995"/>
            <a:ext cx="2232795" cy="400110"/>
          </a:xfrm>
          <a:prstGeom prst="rect">
            <a:avLst/>
          </a:prstGeom>
        </p:spPr>
        <p:txBody>
          <a:bodyPr wrap="square">
            <a:spAutoFit/>
          </a:bodyPr>
          <a:lstStyle/>
          <a:p>
            <a:pPr algn="ctr" defTabSz="1100639" latinLnBrk="1" hangingPunct="0"/>
            <a:r>
              <a:rPr lang="en-US" altLang="zh-CN" sz="2000" smtClean="0">
                <a:latin typeface="Segoe UI Light" charset="0"/>
                <a:ea typeface="Segoe UI Light" charset="0"/>
                <a:cs typeface="Segoe UI Light" charset="0"/>
                <a:sym typeface="Segoe UI"/>
              </a:rPr>
              <a:t>Inspector</a:t>
            </a:r>
            <a:endParaRPr lang="en-US" altLang="zh-CN" sz="2000" dirty="0">
              <a:latin typeface="Segoe UI Light" charset="0"/>
              <a:ea typeface="Segoe UI Light" charset="0"/>
              <a:cs typeface="Segoe UI Light" charset="0"/>
              <a:sym typeface="Segoe UI"/>
            </a:endParaRPr>
          </a:p>
        </p:txBody>
      </p:sp>
    </p:spTree>
    <p:extLst>
      <p:ext uri="{BB962C8B-B14F-4D97-AF65-F5344CB8AC3E}">
        <p14:creationId xmlns:p14="http://schemas.microsoft.com/office/powerpoint/2010/main" val="1119821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sz="4400" b="1" dirty="0" smtClean="0">
                <a:solidFill>
                  <a:srgbClr val="00BCF2"/>
                </a:solidFill>
              </a:rPr>
              <a:t>Xamarin</a:t>
            </a:r>
            <a:r>
              <a:rPr lang="en-US" sz="4400" dirty="0" smtClean="0">
                <a:solidFill>
                  <a:srgbClr val="00BCF2"/>
                </a:solidFill>
              </a:rPr>
              <a:t>: </a:t>
            </a:r>
            <a:r>
              <a:rPr lang="en-US" sz="4400" dirty="0" err="1" smtClean="0">
                <a:solidFill>
                  <a:srgbClr val="00BCF2"/>
                </a:solidFill>
              </a:rPr>
              <a:t>Aplicaciones</a:t>
            </a:r>
            <a:r>
              <a:rPr lang="en-US" sz="4400" dirty="0" smtClean="0">
                <a:solidFill>
                  <a:srgbClr val="00BCF2"/>
                </a:solidFill>
              </a:rPr>
              <a:t> </a:t>
            </a:r>
            <a:r>
              <a:rPr lang="en-US" sz="4400" dirty="0" err="1" smtClean="0">
                <a:solidFill>
                  <a:srgbClr val="00BCF2"/>
                </a:solidFill>
              </a:rPr>
              <a:t>nativas</a:t>
            </a:r>
            <a:r>
              <a:rPr lang="en-US" sz="4400" dirty="0" smtClean="0">
                <a:solidFill>
                  <a:srgbClr val="00BCF2"/>
                </a:solidFill>
              </a:rPr>
              <a:t> </a:t>
            </a:r>
            <a:r>
              <a:rPr lang="en-US" sz="4400" dirty="0" err="1" smtClean="0">
                <a:solidFill>
                  <a:srgbClr val="00BCF2"/>
                </a:solidFill>
              </a:rPr>
              <a:t>multiplataforma</a:t>
            </a:r>
            <a:endParaRPr lang="en-US" sz="4400" dirty="0">
              <a:solidFill>
                <a:srgbClr val="00BCF2"/>
              </a:solidFill>
            </a:endParaRPr>
          </a:p>
        </p:txBody>
      </p:sp>
    </p:spTree>
    <p:extLst>
      <p:ext uri="{BB962C8B-B14F-4D97-AF65-F5344CB8AC3E}">
        <p14:creationId xmlns:p14="http://schemas.microsoft.com/office/powerpoint/2010/main" val="24567301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Inspector</a:t>
            </a:r>
            <a:endParaRPr lang="en-US" b="0" dirty="0"/>
          </a:p>
        </p:txBody>
      </p:sp>
    </p:spTree>
    <p:extLst>
      <p:ext uri="{BB962C8B-B14F-4D97-AF65-F5344CB8AC3E}">
        <p14:creationId xmlns:p14="http://schemas.microsoft.com/office/powerpoint/2010/main" val="8210120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err="1" smtClean="0">
                <a:solidFill>
                  <a:srgbClr val="00BCF2"/>
                </a:solidFill>
              </a:rPr>
              <a:t>Retos</a:t>
            </a:r>
            <a:endParaRPr lang="en-US" b="1" dirty="0">
              <a:solidFill>
                <a:srgbClr val="00BCF2"/>
              </a:solidFill>
            </a:endParaRP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err="1" smtClean="0"/>
              <a:t>Fragmentación</a:t>
            </a:r>
            <a:endParaRPr lang="en-US" sz="3200" dirty="0"/>
          </a:p>
          <a:p>
            <a:pPr marL="0" indent="0">
              <a:lnSpc>
                <a:spcPct val="150000"/>
              </a:lnSpc>
              <a:buNone/>
            </a:pPr>
            <a:r>
              <a:rPr lang="en-US" sz="3200" dirty="0" err="1" smtClean="0"/>
              <a:t>Complejidad</a:t>
            </a:r>
            <a:endParaRPr lang="en-US" sz="3200" dirty="0"/>
          </a:p>
          <a:p>
            <a:pPr marL="0" indent="0">
              <a:lnSpc>
                <a:spcPct val="150000"/>
              </a:lnSpc>
              <a:buNone/>
            </a:pPr>
            <a:r>
              <a:rPr lang="en-US" sz="3200" dirty="0" err="1" smtClean="0"/>
              <a:t>Ciclos</a:t>
            </a:r>
            <a:r>
              <a:rPr lang="en-US" sz="3200" dirty="0" smtClean="0"/>
              <a:t> de Release </a:t>
            </a:r>
            <a:r>
              <a:rPr lang="en-US" sz="3200" dirty="0" err="1" smtClean="0"/>
              <a:t>cortos</a:t>
            </a:r>
            <a:endParaRPr lang="en-US" sz="3200" dirty="0"/>
          </a:p>
          <a:p>
            <a:pPr marL="0" indent="0">
              <a:lnSpc>
                <a:spcPct val="150000"/>
              </a:lnSpc>
              <a:buNone/>
            </a:pPr>
            <a:r>
              <a:rPr lang="en-US" sz="3200" dirty="0" err="1" smtClean="0"/>
              <a:t>Expectación</a:t>
            </a:r>
            <a:r>
              <a:rPr lang="en-US" sz="3200" dirty="0" smtClean="0"/>
              <a:t> </a:t>
            </a:r>
            <a:r>
              <a:rPr lang="en-US" sz="3200" dirty="0" err="1" smtClean="0"/>
              <a:t>alta</a:t>
            </a:r>
            <a:r>
              <a:rPr lang="en-US" sz="3200" dirty="0" smtClean="0"/>
              <a:t> de </a:t>
            </a:r>
            <a:r>
              <a:rPr lang="en-US" sz="3200" dirty="0" err="1" smtClean="0"/>
              <a:t>usuarios</a:t>
            </a:r>
            <a:endParaRPr lang="en-US" sz="3200" dirty="0"/>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13592827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smtClean="0">
                <a:solidFill>
                  <a:srgbClr val="00BCF2"/>
                </a:solidFill>
              </a:rPr>
              <a:t>En</a:t>
            </a:r>
            <a:r>
              <a:rPr lang="en-US" dirty="0" smtClean="0">
                <a:solidFill>
                  <a:srgbClr val="00BCF2"/>
                </a:solidFill>
              </a:rPr>
              <a:t> </a:t>
            </a:r>
            <a:r>
              <a:rPr lang="en-US" dirty="0" err="1" smtClean="0">
                <a:solidFill>
                  <a:srgbClr val="00BCF2"/>
                </a:solidFill>
              </a:rPr>
              <a:t>teléfonos</a:t>
            </a:r>
            <a:r>
              <a:rPr lang="en-US" dirty="0" smtClean="0">
                <a:solidFill>
                  <a:srgbClr val="00BCF2"/>
                </a:solidFill>
              </a:rPr>
              <a:t>, la </a:t>
            </a:r>
            <a:r>
              <a:rPr lang="en-US" dirty="0" err="1" smtClean="0">
                <a:solidFill>
                  <a:srgbClr val="00BCF2"/>
                </a:solidFill>
              </a:rPr>
              <a:t>calidad</a:t>
            </a:r>
            <a:r>
              <a:rPr lang="en-US" dirty="0" smtClean="0">
                <a:solidFill>
                  <a:srgbClr val="00BCF2"/>
                </a:solidFill>
              </a:rPr>
              <a:t> cuesta</a:t>
            </a:r>
            <a:endParaRPr lang="en-US" dirty="0">
              <a:solidFill>
                <a:srgbClr val="00BCF2"/>
              </a:solidFill>
            </a:endParaRP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pantallas</a:t>
                  </a:r>
                  <a:endParaRPr lang="en-US"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smtClean="0">
                      <a:solidFill>
                        <a:schemeClr val="bg1">
                          <a:lumMod val="50000"/>
                        </a:schemeClr>
                      </a:solidFill>
                      <a:latin typeface="+mn-lt"/>
                      <a:cs typeface="Helvetica" panose="020B0604020202020204" pitchFamily="34" charset="0"/>
                    </a:rPr>
                    <a:t>10</a:t>
                  </a:r>
                  <a:endParaRPr lang="en-US" dirty="0">
                    <a:solidFill>
                      <a:schemeClr val="bg1">
                        <a:lumMod val="50000"/>
                      </a:schemeClr>
                    </a:solidFill>
                    <a:latin typeface="+mn-lt"/>
                    <a:cs typeface="Helvetica" panose="020B0604020202020204" pitchFamily="34" charset="0"/>
                  </a:endParaRPr>
                </a:p>
                <a:p>
                  <a:pPr algn="ctr">
                    <a:lnSpc>
                      <a:spcPct val="120000"/>
                    </a:lnSpc>
                  </a:pPr>
                  <a:r>
                    <a:rPr lang="en-US" dirty="0" smtClean="0">
                      <a:solidFill>
                        <a:schemeClr val="bg1">
                          <a:lumMod val="50000"/>
                        </a:schemeClr>
                      </a:solidFill>
                      <a:latin typeface="+mn-lt"/>
                      <a:cs typeface="Helvetica" panose="020B0604020202020204" pitchFamily="34" charset="0"/>
                    </a:rPr>
                    <a:t>24K</a:t>
                  </a:r>
                  <a:r>
                    <a:rPr lang="en-US" dirty="0">
                      <a:solidFill>
                        <a:schemeClr val="bg1">
                          <a:lumMod val="50000"/>
                        </a:schemeClr>
                      </a:solidFill>
                      <a:latin typeface="+mn-lt"/>
                      <a:cs typeface="Helvetica" panose="020B0604020202020204" pitchFamily="34" charset="0"/>
                    </a:rPr>
                    <a:t>+</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smtClean="0">
                      <a:solidFill>
                        <a:schemeClr val="bg1">
                          <a:lumMod val="50000"/>
                        </a:schemeClr>
                      </a:solidFill>
                      <a:latin typeface="+mj-lt"/>
                      <a:cs typeface="Helvetica" panose="020B0604020202020204" pitchFamily="34" charset="0"/>
                    </a:rPr>
                    <a:t>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Dispositivos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Idiomas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Países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Tamaños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Fabricantes</a:t>
                  </a:r>
                  <a:endParaRPr lang="en-US" dirty="0">
                    <a:solidFill>
                      <a:schemeClr val="bg1">
                        <a:lumMod val="50000"/>
                      </a:schemeClr>
                    </a:solidFill>
                    <a:latin typeface="+mj-lt"/>
                    <a:cs typeface="Helvetica" panose="020B0604020202020204" pitchFamily="34" charset="0"/>
                  </a:endParaRPr>
                </a:p>
                <a:p>
                  <a:pPr>
                    <a:lnSpc>
                      <a:spcPct val="120000"/>
                    </a:lnSpc>
                  </a:pPr>
                  <a:r>
                    <a:rPr lang="en-US" dirty="0" err="1" smtClean="0">
                      <a:solidFill>
                        <a:schemeClr val="bg1">
                          <a:lumMod val="50000"/>
                        </a:schemeClr>
                      </a:solidFill>
                      <a:latin typeface="+mj-lt"/>
                      <a:cs typeface="Helvetica" panose="020B0604020202020204" pitchFamily="34" charset="0"/>
                    </a:rPr>
                    <a:t>Configuraciones</a:t>
                  </a:r>
                  <a:r>
                    <a:rPr lang="en-US" dirty="0" smtClean="0">
                      <a:solidFill>
                        <a:schemeClr val="bg1">
                          <a:lumMod val="50000"/>
                        </a:schemeClr>
                      </a:solidFill>
                      <a:latin typeface="+mj-lt"/>
                      <a:cs typeface="Helvetica" panose="020B0604020202020204" pitchFamily="34" charset="0"/>
                    </a:rPr>
                    <a:t> de </a:t>
                  </a:r>
                  <a:r>
                    <a:rPr lang="en-US" dirty="0" err="1" smtClean="0">
                      <a:solidFill>
                        <a:schemeClr val="bg1">
                          <a:lumMod val="50000"/>
                        </a:schemeClr>
                      </a:solidFill>
                      <a:latin typeface="+mj-lt"/>
                      <a:cs typeface="Helvetica" panose="020B0604020202020204" pitchFamily="34" charset="0"/>
                    </a:rPr>
                    <a:t>pantalla</a:t>
                  </a:r>
                  <a:endParaRPr lang="en-US"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8076321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Fragmentación</a:t>
            </a:r>
            <a:r>
              <a:rPr lang="en-US" dirty="0" smtClean="0">
                <a:solidFill>
                  <a:srgbClr val="00BCF2"/>
                </a:solidFill>
              </a:rPr>
              <a:t> Android</a:t>
            </a:r>
            <a:endParaRPr lang="en-US" dirty="0">
              <a:solidFill>
                <a:srgbClr val="00BCF2"/>
              </a:solidFill>
            </a:endParaRP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23698005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rgbClr val="00BCF2"/>
                </a:solidFill>
              </a:rPr>
              <a:t>Diversificación</a:t>
            </a:r>
            <a:r>
              <a:rPr lang="en-US" dirty="0" smtClean="0">
                <a:solidFill>
                  <a:srgbClr val="00BCF2"/>
                </a:solidFill>
              </a:rPr>
              <a:t> </a:t>
            </a:r>
            <a:r>
              <a:rPr lang="en-US" dirty="0" err="1" smtClean="0">
                <a:solidFill>
                  <a:srgbClr val="00BCF2"/>
                </a:solidFill>
              </a:rPr>
              <a:t>en</a:t>
            </a:r>
            <a:r>
              <a:rPr lang="en-US" dirty="0" smtClean="0">
                <a:solidFill>
                  <a:srgbClr val="00BCF2"/>
                </a:solidFill>
              </a:rPr>
              <a:t> iOS</a:t>
            </a:r>
            <a:endParaRPr lang="en-US" dirty="0">
              <a:solidFill>
                <a:srgbClr val="00BCF2"/>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a:t>
            </a:r>
            <a:r>
              <a:rPr lang="en-US" sz="1600" i="1" dirty="0" smtClean="0">
                <a:solidFill>
                  <a:srgbClr val="27A5BE"/>
                </a:solidFill>
                <a:latin typeface="Segoe UI" charset="0"/>
                <a:ea typeface="Segoe UI" charset="0"/>
                <a:cs typeface="Segoe UI" charset="0"/>
              </a:rPr>
              <a:t>series</a:t>
            </a:r>
            <a:endParaRPr lang="en-US" sz="1600" i="1" dirty="0">
              <a:solidFill>
                <a:srgbClr val="27A5BE"/>
              </a:solidFill>
              <a:latin typeface="Segoe UI" charset="0"/>
              <a:ea typeface="Segoe UI" charset="0"/>
              <a:cs typeface="Segoe UI" charset="0"/>
            </a:endParaRP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41953"/>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a:t>
            </a:r>
            <a:r>
              <a:rPr lang="en-US" sz="1600" i="1" dirty="0" smtClean="0">
                <a:solidFill>
                  <a:srgbClr val="27A5BE"/>
                </a:solidFill>
                <a:latin typeface="Segoe UI" charset="0"/>
                <a:ea typeface="Segoe UI" charset="0"/>
                <a:cs typeface="Segoe UI" charset="0"/>
              </a:rPr>
              <a:t>Pro</a:t>
            </a:r>
            <a:endParaRPr lang="en-US" sz="1600" i="1" dirty="0">
              <a:solidFill>
                <a:srgbClr val="27A5BE"/>
              </a:solidFill>
              <a:latin typeface="Segoe UI" charset="0"/>
              <a:ea typeface="Segoe UI" charset="0"/>
              <a:cs typeface="Segoe UI" charset="0"/>
            </a:endParaRP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Factores</a:t>
            </a:r>
            <a:r>
              <a:rPr lang="en-US" sz="2400" b="1" dirty="0" smtClean="0">
                <a:solidFill>
                  <a:srgbClr val="27A5BE"/>
                </a:solidFill>
                <a:latin typeface="Segoe UI Semibold" charset="0"/>
                <a:ea typeface="Segoe UI Semibold" charset="0"/>
                <a:cs typeface="Segoe UI Semibold" charset="0"/>
              </a:rPr>
              <a:t> de forma</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66731"/>
          </a:xfrm>
          <a:prstGeom prst="rect">
            <a:avLst/>
          </a:prstGeom>
        </p:spPr>
        <p:txBody>
          <a:bodyPr wrap="square">
            <a:spAutoFit/>
          </a:bodyPr>
          <a:lstStyle/>
          <a:p>
            <a:pPr algn="ctr" defTabSz="1100639" latinLnBrk="1" hangingPunct="0">
              <a:lnSpc>
                <a:spcPct val="110000"/>
              </a:lnSpc>
            </a:pPr>
            <a:r>
              <a:rPr lang="en-US" sz="2400" b="1" dirty="0" err="1" smtClean="0">
                <a:solidFill>
                  <a:srgbClr val="27A5BE"/>
                </a:solidFill>
                <a:latin typeface="Segoe UI Semibold" charset="0"/>
                <a:ea typeface="Segoe UI Semibold" charset="0"/>
                <a:cs typeface="Segoe UI Semibold" charset="0"/>
              </a:rPr>
              <a:t>Características</a:t>
            </a:r>
            <a:r>
              <a:rPr lang="en-US" sz="2400" b="1" dirty="0" smtClean="0">
                <a:solidFill>
                  <a:srgbClr val="27A5BE"/>
                </a:solidFill>
                <a:latin typeface="Segoe UI Semibold" charset="0"/>
                <a:ea typeface="Segoe UI Semibold" charset="0"/>
                <a:cs typeface="Segoe UI Semibold" charset="0"/>
              </a:rPr>
              <a:t> iOS 9</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5547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3C90D1"/>
                </a:solidFill>
                <a:latin typeface="+mn-lt"/>
                <a:cs typeface="Arial"/>
              </a:rPr>
              <a:t>Ciantos</a:t>
            </a:r>
            <a:r>
              <a:rPr lang="en-US" sz="1867" dirty="0" smtClean="0">
                <a:solidFill>
                  <a:srgbClr val="3C90D1"/>
                </a:solidFill>
                <a:latin typeface="+mn-lt"/>
                <a:cs typeface="Arial"/>
              </a:rPr>
              <a:t> de </a:t>
            </a:r>
            <a:r>
              <a:rPr lang="en-US" sz="1867" dirty="0" err="1" smtClean="0">
                <a:solidFill>
                  <a:srgbClr val="3C90D1"/>
                </a:solidFill>
                <a:latin typeface="+mn-lt"/>
                <a:cs typeface="Arial"/>
              </a:rPr>
              <a:t>Apis</a:t>
            </a:r>
            <a:r>
              <a:rPr lang="en-US" sz="1867" dirty="0" smtClean="0">
                <a:solidFill>
                  <a:srgbClr val="3C90D1"/>
                </a:solidFill>
                <a:latin typeface="+mn-lt"/>
                <a:cs typeface="Arial"/>
              </a:rPr>
              <a:t> iOS y Android</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W</a:t>
            </a:r>
            <a:r>
              <a:rPr lang="en-US" sz="1867" dirty="0" smtClean="0">
                <a:solidFill>
                  <a:srgbClr val="76B557"/>
                </a:solidFill>
                <a:latin typeface="+mn-lt"/>
                <a:cs typeface="Arial"/>
              </a:rPr>
              <a:t>eb </a:t>
            </a:r>
            <a:r>
              <a:rPr lang="en-US" sz="1867" dirty="0">
                <a:solidFill>
                  <a:srgbClr val="76B557"/>
                </a:solidFill>
                <a:latin typeface="+mn-lt"/>
                <a:cs typeface="Arial"/>
              </a:rPr>
              <a:t>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err="1" smtClean="0">
                <a:solidFill>
                  <a:srgbClr val="A73AB8"/>
                </a:solidFill>
                <a:latin typeface="+mn-lt"/>
                <a:cs typeface="Arial"/>
              </a:rPr>
              <a:t>Integración</a:t>
            </a:r>
            <a:r>
              <a:rPr lang="en-US" sz="1867" dirty="0" smtClean="0">
                <a:solidFill>
                  <a:srgbClr val="A73AB8"/>
                </a:solidFill>
                <a:latin typeface="+mn-lt"/>
                <a:cs typeface="Arial"/>
              </a:rPr>
              <a:t> con Backend</a:t>
            </a:r>
            <a:endParaRPr lang="en-US" sz="1867" dirty="0">
              <a:solidFill>
                <a:srgbClr val="A73AB8"/>
              </a:solidFill>
              <a:latin typeface="+mn-lt"/>
              <a:cs typeface="Arial"/>
            </a:endParaRP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smtClean="0">
                <a:latin typeface="+mn-lt"/>
                <a:cs typeface="Arial"/>
              </a:rPr>
              <a:t>Memoria, </a:t>
            </a:r>
            <a:r>
              <a:rPr lang="en-US" sz="1867" dirty="0">
                <a:latin typeface="+mn-lt"/>
                <a:cs typeface="Arial"/>
              </a:rPr>
              <a:t>CPU </a:t>
            </a:r>
            <a:r>
              <a:rPr lang="en-US" sz="1867" dirty="0" smtClean="0">
                <a:latin typeface="+mn-lt"/>
                <a:cs typeface="Arial"/>
              </a:rPr>
              <a:t>y red</a:t>
            </a:r>
            <a:endParaRPr lang="en-US" sz="1867" dirty="0">
              <a:latin typeface="+mn-lt"/>
              <a:cs typeface="Arial"/>
            </a:endParaRP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err="1" smtClean="0">
                <a:solidFill>
                  <a:srgbClr val="00BCF2"/>
                </a:solidFill>
              </a:rPr>
              <a:t>Complejidad</a:t>
            </a:r>
            <a:r>
              <a:rPr lang="en-US" dirty="0" smtClean="0">
                <a:solidFill>
                  <a:srgbClr val="00BCF2"/>
                </a:solidFill>
              </a:rPr>
              <a:t> de las Apps</a:t>
            </a:r>
            <a:endParaRPr lang="en-US" dirty="0">
              <a:solidFill>
                <a:srgbClr val="00BCF2"/>
              </a:solidFill>
            </a:endParaRP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62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17744101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200" dirty="0">
                <a:solidFill>
                  <a:srgbClr val="00BCF2"/>
                </a:solidFill>
                <a:latin typeface="Segoe UI" charset="0"/>
                <a:ea typeface="Segoe UI" charset="0"/>
                <a:cs typeface="Segoe UI" charset="0"/>
              </a:rPr>
              <a:t>Xamarin Test Cloud: </a:t>
            </a:r>
            <a:r>
              <a:rPr lang="en-US" sz="3200" dirty="0" err="1" smtClean="0">
                <a:solidFill>
                  <a:srgbClr val="00BCF2"/>
                </a:solidFill>
                <a:latin typeface="Segoe UI" charset="0"/>
                <a:ea typeface="Segoe UI" charset="0"/>
                <a:cs typeface="Segoe UI" charset="0"/>
              </a:rPr>
              <a:t>pruebas</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en</a:t>
            </a:r>
            <a:r>
              <a:rPr lang="en-US" sz="3200" dirty="0" smtClean="0">
                <a:solidFill>
                  <a:srgbClr val="00BCF2"/>
                </a:solidFill>
                <a:latin typeface="Segoe UI" charset="0"/>
                <a:ea typeface="Segoe UI" charset="0"/>
                <a:cs typeface="Segoe UI" charset="0"/>
              </a:rPr>
              <a:t> </a:t>
            </a:r>
            <a:r>
              <a:rPr lang="en-US" sz="3200" dirty="0" err="1" smtClean="0">
                <a:solidFill>
                  <a:srgbClr val="00BCF2"/>
                </a:solidFill>
                <a:latin typeface="Segoe UI" charset="0"/>
                <a:ea typeface="Segoe UI" charset="0"/>
                <a:cs typeface="Segoe UI" charset="0"/>
              </a:rPr>
              <a:t>cientos</a:t>
            </a:r>
            <a:r>
              <a:rPr lang="en-US" sz="3200" dirty="0" smtClean="0">
                <a:solidFill>
                  <a:srgbClr val="00BCF2"/>
                </a:solidFill>
                <a:latin typeface="Segoe UI" charset="0"/>
                <a:ea typeface="Segoe UI" charset="0"/>
                <a:cs typeface="Segoe UI" charset="0"/>
              </a:rPr>
              <a:t> de </a:t>
            </a:r>
            <a:r>
              <a:rPr lang="en-US" sz="3200" dirty="0" err="1" smtClean="0">
                <a:solidFill>
                  <a:srgbClr val="00BCF2"/>
                </a:solidFill>
                <a:latin typeface="Segoe UI" charset="0"/>
                <a:ea typeface="Segoe UI" charset="0"/>
                <a:cs typeface="Segoe UI" charset="0"/>
              </a:rPr>
              <a:t>dispositivos</a:t>
            </a:r>
            <a:endParaRPr lang="en-US" sz="3200" dirty="0">
              <a:solidFill>
                <a:srgbClr val="00BCF2"/>
              </a:solidFill>
            </a:endParaRP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38670849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4400" dirty="0" smtClean="0">
                <a:solidFill>
                  <a:srgbClr val="00BCF2"/>
                </a:solidFill>
              </a:rPr>
              <a:t>¿</a:t>
            </a:r>
            <a:r>
              <a:rPr lang="en-US" sz="4400" dirty="0" err="1" smtClean="0">
                <a:solidFill>
                  <a:srgbClr val="00BCF2"/>
                </a:solidFill>
              </a:rPr>
              <a:t>Qué</a:t>
            </a:r>
            <a:r>
              <a:rPr lang="en-US" sz="4400" dirty="0" smtClean="0">
                <a:solidFill>
                  <a:srgbClr val="00BCF2"/>
                </a:solidFill>
              </a:rPr>
              <a:t> hay Nuevo </a:t>
            </a:r>
            <a:r>
              <a:rPr lang="en-US" sz="4400" dirty="0" err="1" smtClean="0">
                <a:solidFill>
                  <a:srgbClr val="00BCF2"/>
                </a:solidFill>
              </a:rPr>
              <a:t>en</a:t>
            </a:r>
            <a:r>
              <a:rPr lang="en-US" sz="4400" dirty="0" smtClean="0">
                <a:solidFill>
                  <a:srgbClr val="00BCF2"/>
                </a:solidFill>
              </a:rPr>
              <a:t> </a:t>
            </a:r>
            <a:r>
              <a:rPr lang="en-US" sz="4400" dirty="0" smtClean="0">
                <a:solidFill>
                  <a:srgbClr val="00BCF2"/>
                </a:solidFill>
                <a:latin typeface="Segoe UI" charset="0"/>
                <a:ea typeface="Segoe UI" charset="0"/>
                <a:cs typeface="Segoe UI" charset="0"/>
              </a:rPr>
              <a:t>Xamarin Test Cloud</a:t>
            </a:r>
            <a:r>
              <a:rPr lang="en-US" sz="4400" dirty="0" smtClean="0">
                <a:solidFill>
                  <a:srgbClr val="00BCF2"/>
                </a:solidFill>
              </a:rPr>
              <a:t>?</a:t>
            </a:r>
            <a:endParaRPr lang="en-US" sz="4400" dirty="0">
              <a:solidFill>
                <a:srgbClr val="00BCF2"/>
              </a:solidFill>
            </a:endParaRPr>
          </a:p>
        </p:txBody>
      </p:sp>
      <p:sp>
        <p:nvSpPr>
          <p:cNvPr id="18" name="Rectangle 17"/>
          <p:cNvSpPr/>
          <p:nvPr/>
        </p:nvSpPr>
        <p:spPr>
          <a:xfrm>
            <a:off x="1638299" y="4543598"/>
            <a:ext cx="2704563" cy="466731"/>
          </a:xfrm>
          <a:prstGeom prst="rect">
            <a:avLst/>
          </a:prstGeom>
        </p:spPr>
        <p:txBody>
          <a:bodyPr wrap="square">
            <a:spAutoFit/>
          </a:bodyPr>
          <a:lstStyle/>
          <a:p>
            <a:pPr algn="ctr" defTabSz="1100639" latinLnBrk="1" hangingPunct="0">
              <a:lnSpc>
                <a:spcPct val="110000"/>
              </a:lnSpc>
            </a:pPr>
            <a:r>
              <a:rPr lang="en-US" sz="2400" dirty="0" err="1" smtClean="0">
                <a:latin typeface="Segoe UI Light" charset="0"/>
                <a:ea typeface="Segoe UI Light" charset="0"/>
                <a:cs typeface="Segoe UI Light" charset="0"/>
                <a:sym typeface="Segoe UI"/>
              </a:rPr>
              <a:t>Integración</a:t>
            </a:r>
            <a:endParaRPr lang="en-US" sz="2400" dirty="0">
              <a:latin typeface="Segoe UI Light" charset="0"/>
              <a:ea typeface="Segoe UI Light" charset="0"/>
              <a:cs typeface="Segoe UI Light" charset="0"/>
              <a:sym typeface="Segoe UI"/>
            </a:endParaRPr>
          </a:p>
        </p:txBody>
      </p:sp>
      <p:sp>
        <p:nvSpPr>
          <p:cNvPr id="20" name="Rectangle 19"/>
          <p:cNvSpPr/>
          <p:nvPr/>
        </p:nvSpPr>
        <p:spPr>
          <a:xfrm>
            <a:off x="4814002" y="4597436"/>
            <a:ext cx="3076202" cy="498597"/>
          </a:xfrm>
          <a:prstGeom prst="rect">
            <a:avLst/>
          </a:prstGeom>
        </p:spPr>
        <p:txBody>
          <a:bodyPr wrap="square">
            <a:spAutoFit/>
          </a:bodyPr>
          <a:lstStyle/>
          <a:p>
            <a:pPr algn="ctr" defTabSz="1100639" latinLnBrk="1" hangingPunct="0">
              <a:lnSpc>
                <a:spcPct val="110000"/>
              </a:lnSpc>
            </a:pPr>
            <a:r>
              <a:rPr lang="en-US" sz="2400" dirty="0" err="1">
                <a:latin typeface="Segoe UI Light" charset="0"/>
                <a:ea typeface="Segoe UI Light" charset="0"/>
                <a:cs typeface="Segoe UI Light" charset="0"/>
              </a:rPr>
              <a:t>UITest</a:t>
            </a:r>
            <a:r>
              <a:rPr lang="en-US" sz="2400" dirty="0">
                <a:latin typeface="Segoe UI Light" charset="0"/>
                <a:ea typeface="Segoe UI Light" charset="0"/>
                <a:cs typeface="Segoe UI Light" charset="0"/>
              </a:rPr>
              <a:t> 1.0</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361343" y="4557962"/>
            <a:ext cx="2705309" cy="461665"/>
          </a:xfrm>
          <a:prstGeom prst="rect">
            <a:avLst/>
          </a:prstGeom>
        </p:spPr>
        <p:txBody>
          <a:bodyPr wrap="square">
            <a:spAutoFit/>
          </a:bodyPr>
          <a:lstStyle/>
          <a:p>
            <a:pPr algn="ctr" defTabSz="1100639" latinLnBrk="1" hangingPunct="0"/>
            <a:r>
              <a:rPr lang="en-US" sz="2400" dirty="0">
                <a:latin typeface="Segoe UI Light" charset="0"/>
                <a:ea typeface="Segoe UI Light" charset="0"/>
                <a:cs typeface="Segoe UI Light" charset="0"/>
                <a:sym typeface="Segoe UI"/>
              </a:rPr>
              <a:t>Test Recorder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343" y="1892128"/>
            <a:ext cx="2705309" cy="2705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001" y="1733441"/>
            <a:ext cx="3076203" cy="30762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614" y="1568142"/>
            <a:ext cx="3360889" cy="3360889"/>
          </a:xfrm>
          <a:prstGeom prst="rect">
            <a:avLst/>
          </a:prstGeom>
        </p:spPr>
      </p:pic>
    </p:spTree>
    <p:extLst>
      <p:ext uri="{BB962C8B-B14F-4D97-AF65-F5344CB8AC3E}">
        <p14:creationId xmlns:p14="http://schemas.microsoft.com/office/powerpoint/2010/main" val="27177719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err="1" smtClean="0"/>
              <a:t>UITests</a:t>
            </a:r>
            <a:r>
              <a:rPr lang="en-US" b="0" dirty="0" smtClean="0"/>
              <a:t>, Test Recorder &amp; Test Cloud</a:t>
            </a:r>
            <a:endParaRPr lang="en-US" b="0" dirty="0"/>
          </a:p>
        </p:txBody>
      </p:sp>
    </p:spTree>
    <p:extLst>
      <p:ext uri="{BB962C8B-B14F-4D97-AF65-F5344CB8AC3E}">
        <p14:creationId xmlns:p14="http://schemas.microsoft.com/office/powerpoint/2010/main" val="389621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r>
              <a:rPr lang="en-US" dirty="0" smtClean="0">
                <a:solidFill>
                  <a:srgbClr val="00BCF2"/>
                </a:solidFill>
              </a:rPr>
              <a:t>Xamarin</a:t>
            </a:r>
            <a:endParaRPr lang="en-US" dirty="0">
              <a:solidFill>
                <a:srgbClr val="00BCF2"/>
              </a:solidFill>
            </a:endParaRP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14288651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rgbClr val="00BCF2"/>
                </a:solidFill>
              </a:rPr>
              <a:t>Xamarin Insights – Real-time monitoring</a:t>
            </a:r>
            <a:endParaRPr lang="en-US" sz="4400"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latin typeface="+mn-lt"/>
                <a:cs typeface="Helvetica" panose="020B0604020202020204" pitchFamily="34" charset="0"/>
              </a:rPr>
              <a:t>Soporta</a:t>
            </a:r>
            <a:endParaRPr lang="en-US" sz="2400" dirty="0">
              <a:solidFill>
                <a:schemeClr val="bg1">
                  <a:lumMod val="50000"/>
                </a:schemeClr>
              </a:solidFill>
              <a:latin typeface="+mn-lt"/>
              <a:cs typeface="Helvetica" panose="020B0604020202020204" pitchFamily="34" charset="0"/>
            </a:endParaRP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10748824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CF2"/>
                </a:solidFill>
              </a:rPr>
              <a:t>Xamarin Insights – </a:t>
            </a:r>
            <a:r>
              <a:rPr lang="en-US" dirty="0" err="1" smtClean="0">
                <a:solidFill>
                  <a:srgbClr val="00BCF2"/>
                </a:solidFill>
              </a:rPr>
              <a:t>Reportes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Reporta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automáticamente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no </a:t>
            </a:r>
            <a:r>
              <a:rPr lang="en-US" sz="2400" dirty="0" err="1" smtClean="0">
                <a:solidFill>
                  <a:schemeClr val="bg1">
                    <a:lumMod val="50000"/>
                  </a:schemeClr>
                </a:solidFill>
                <a:cs typeface="Helvetica" panose="020B0604020202020204" pitchFamily="34" charset="0"/>
              </a:rPr>
              <a:t>manejada</a:t>
            </a:r>
            <a:r>
              <a:rPr lang="en-US" sz="2400" dirty="0" smtClean="0">
                <a:solidFill>
                  <a:schemeClr val="bg1">
                    <a:lumMod val="50000"/>
                  </a:schemeClr>
                </a:solidFill>
                <a:cs typeface="Helvetica" panose="020B0604020202020204" pitchFamily="34" charset="0"/>
              </a:rPr>
              <a:t>.</a:t>
            </a:r>
          </a:p>
          <a:p>
            <a:pPr marL="0" indent="0">
              <a:lnSpc>
                <a:spcPct val="100000"/>
              </a:lnSpc>
              <a:buNone/>
            </a:pPr>
            <a:r>
              <a:rPr lang="en-US" sz="2400" dirty="0" err="1" smtClean="0">
                <a:solidFill>
                  <a:schemeClr val="bg1">
                    <a:lumMod val="50000"/>
                  </a:schemeClr>
                </a:solidFill>
                <a:cs typeface="Helvetica" panose="020B0604020202020204" pitchFamily="34" charset="0"/>
              </a:rPr>
              <a:t>Podemos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reportar</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detalles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excepción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propia</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25004605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BCF2"/>
                </a:solidFill>
              </a:rPr>
              <a:t>Xamarin Insights</a:t>
            </a:r>
            <a:r>
              <a:rPr lang="en-US" dirty="0" smtClean="0">
                <a:solidFill>
                  <a:srgbClr val="00BCF2"/>
                </a:solidFill>
              </a:rPr>
              <a:t> – </a:t>
            </a:r>
            <a:r>
              <a:rPr lang="en-US" dirty="0" err="1" smtClean="0">
                <a:solidFill>
                  <a:srgbClr val="00BCF2"/>
                </a:solidFill>
              </a:rPr>
              <a:t>Track</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t>
            </a:r>
            <a:r>
              <a:rPr lang="en-US" sz="2400" dirty="0" smtClean="0">
                <a:solidFill>
                  <a:schemeClr val="bg1">
                    <a:lumMod val="50000"/>
                  </a:schemeClr>
                </a:solidFill>
                <a:cs typeface="Helvetica" panose="020B0604020202020204" pitchFamily="34" charset="0"/>
              </a:rPr>
              <a:t>de </a:t>
            </a:r>
            <a:r>
              <a:rPr lang="en-US" sz="2400" dirty="0" err="1" smtClean="0">
                <a:solidFill>
                  <a:schemeClr val="bg1">
                    <a:lumMod val="50000"/>
                  </a:schemeClr>
                </a:solidFill>
                <a:cs typeface="Helvetica" panose="020B0604020202020204" pitchFamily="34" charset="0"/>
              </a:rPr>
              <a:t>cualquier</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evento</a:t>
            </a:r>
            <a:r>
              <a:rPr lang="en-US" sz="2400" dirty="0" smtClean="0">
                <a:solidFill>
                  <a:schemeClr val="bg1">
                    <a:lumMod val="50000"/>
                  </a:schemeClr>
                </a:solidFill>
                <a:cs typeface="Helvetica" panose="020B0604020202020204" pitchFamily="34" charset="0"/>
              </a:rPr>
              <a:t> que </a:t>
            </a:r>
            <a:r>
              <a:rPr lang="en-US" sz="2400" dirty="0" err="1" smtClean="0">
                <a:solidFill>
                  <a:schemeClr val="bg1">
                    <a:lumMod val="50000"/>
                  </a:schemeClr>
                </a:solidFill>
                <a:cs typeface="Helvetica" panose="020B0604020202020204" pitchFamily="34" charset="0"/>
              </a:rPr>
              <a:t>sucede</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en</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nuestra</a:t>
            </a:r>
            <a:r>
              <a:rPr lang="en-US" sz="2400" dirty="0" smtClean="0">
                <a:solidFill>
                  <a:schemeClr val="bg1">
                    <a:lumMod val="50000"/>
                  </a:schemeClr>
                </a:solidFill>
                <a:cs typeface="Helvetica" panose="020B0604020202020204" pitchFamily="34" charset="0"/>
              </a:rPr>
              <a:t> App.</a:t>
            </a:r>
            <a:endParaRPr lang="en-US" sz="2400" dirty="0">
              <a:solidFill>
                <a:schemeClr val="bg1">
                  <a:lumMod val="50000"/>
                </a:schemeClr>
              </a:solidFill>
              <a:cs typeface="Helvetica" panose="020B0604020202020204" pitchFamily="34" charset="0"/>
            </a:endParaRP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err="1" smtClean="0">
                <a:solidFill>
                  <a:schemeClr val="bg1">
                    <a:lumMod val="50000"/>
                  </a:schemeClr>
                </a:solidFill>
                <a:cs typeface="Helvetica" panose="020B0604020202020204" pitchFamily="34" charset="0"/>
              </a:rPr>
              <a:t>Tenemos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información</a:t>
            </a:r>
            <a:r>
              <a:rPr lang="en-US" sz="2400" dirty="0" smtClean="0">
                <a:solidFill>
                  <a:schemeClr val="bg1">
                    <a:lumMod val="50000"/>
                  </a:schemeClr>
                </a:solidFill>
                <a:cs typeface="Helvetica" panose="020B0604020202020204" pitchFamily="34" charset="0"/>
              </a:rPr>
              <a:t> de </a:t>
            </a:r>
            <a:r>
              <a:rPr lang="en-US" sz="2400" dirty="0" err="1" smtClean="0">
                <a:solidFill>
                  <a:schemeClr val="bg1">
                    <a:lumMod val="50000"/>
                  </a:schemeClr>
                </a:solidFill>
                <a:cs typeface="Helvetica" panose="020B0604020202020204" pitchFamily="34" charset="0"/>
              </a:rPr>
              <a:t>cuanto</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tiempo</a:t>
            </a:r>
            <a:r>
              <a:rPr lang="en-US" sz="2400" dirty="0" smtClean="0">
                <a:solidFill>
                  <a:schemeClr val="bg1">
                    <a:lumMod val="50000"/>
                  </a:schemeClr>
                </a:solidFill>
                <a:cs typeface="Helvetica" panose="020B0604020202020204" pitchFamily="34" charset="0"/>
              </a:rPr>
              <a:t> require </a:t>
            </a:r>
            <a:r>
              <a:rPr lang="en-US" sz="2400" dirty="0" err="1" smtClean="0">
                <a:solidFill>
                  <a:schemeClr val="bg1">
                    <a:lumMod val="50000"/>
                  </a:schemeClr>
                </a:solidFill>
                <a:cs typeface="Helvetica" panose="020B0604020202020204" pitchFamily="34" charset="0"/>
              </a:rPr>
              <a:t>cada</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acción</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10777530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Insights – Resolver </a:t>
            </a:r>
            <a:r>
              <a:rPr lang="en-US" dirty="0" err="1" smtClean="0">
                <a:solidFill>
                  <a:srgbClr val="00BCF2"/>
                </a:solidFill>
              </a:rPr>
              <a:t>problemas</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799"/>
            <a:ext cx="3832366" cy="159497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err="1" smtClean="0">
                <a:solidFill>
                  <a:schemeClr val="bg1">
                    <a:lumMod val="50000"/>
                  </a:schemeClr>
                </a:solidFill>
                <a:cs typeface="Helvetica" panose="020B0604020202020204" pitchFamily="34" charset="0"/>
              </a:rPr>
              <a:t>Combinamos</a:t>
            </a:r>
            <a:r>
              <a:rPr lang="en-US" sz="2400" dirty="0" smtClean="0">
                <a:solidFill>
                  <a:schemeClr val="bg1">
                    <a:lumMod val="50000"/>
                  </a:schemeClr>
                </a:solidFill>
                <a:cs typeface="Helvetica" panose="020B0604020202020204" pitchFamily="34" charset="0"/>
              </a:rPr>
              <a:t> tracking de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con </a:t>
            </a:r>
            <a:r>
              <a:rPr lang="en-US" sz="2400" dirty="0" err="1" smtClean="0">
                <a:solidFill>
                  <a:schemeClr val="bg1">
                    <a:lumMod val="50000"/>
                  </a:schemeClr>
                </a:solidFill>
                <a:cs typeface="Helvetica" panose="020B0604020202020204" pitchFamily="34" charset="0"/>
              </a:rPr>
              <a:t>eventos</a:t>
            </a:r>
            <a:r>
              <a:rPr lang="en-US" sz="2400" dirty="0" smtClean="0">
                <a:solidFill>
                  <a:schemeClr val="bg1">
                    <a:lumMod val="50000"/>
                  </a:schemeClr>
                </a:solidFill>
                <a:cs typeface="Helvetica" panose="020B0604020202020204" pitchFamily="34" charset="0"/>
              </a:rPr>
              <a:t> del </a:t>
            </a:r>
            <a:r>
              <a:rPr lang="en-US" sz="2400" dirty="0" err="1" smtClean="0">
                <a:solidFill>
                  <a:schemeClr val="bg1">
                    <a:lumMod val="50000"/>
                  </a:schemeClr>
                </a:solidFill>
                <a:cs typeface="Helvetica" panose="020B0604020202020204" pitchFamily="34" charset="0"/>
              </a:rPr>
              <a:t>usuario</a:t>
            </a:r>
            <a:r>
              <a:rPr lang="en-US" sz="2400" dirty="0" smtClean="0">
                <a:solidFill>
                  <a:schemeClr val="bg1">
                    <a:lumMod val="50000"/>
                  </a:schemeClr>
                </a:solidFill>
                <a:cs typeface="Helvetica" panose="020B0604020202020204" pitchFamily="34" charset="0"/>
              </a:rPr>
              <a:t> para resolver </a:t>
            </a:r>
            <a:r>
              <a:rPr lang="en-US" sz="2400" dirty="0" err="1" smtClean="0">
                <a:solidFill>
                  <a:schemeClr val="bg1">
                    <a:lumMod val="50000"/>
                  </a:schemeClr>
                </a:solidFill>
                <a:cs typeface="Helvetica" panose="020B0604020202020204" pitchFamily="34" charset="0"/>
              </a:rPr>
              <a:t>problemas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más</a:t>
            </a:r>
            <a:r>
              <a:rPr lang="en-US" sz="2400" dirty="0" smtClean="0">
                <a:solidFill>
                  <a:schemeClr val="bg1">
                    <a:lumMod val="50000"/>
                  </a:schemeClr>
                </a:solidFill>
                <a:cs typeface="Helvetica" panose="020B0604020202020204" pitchFamily="34" charset="0"/>
              </a:rPr>
              <a:t> </a:t>
            </a:r>
            <a:r>
              <a:rPr lang="en-US" sz="2400" dirty="0" err="1" smtClean="0">
                <a:solidFill>
                  <a:schemeClr val="bg1">
                    <a:lumMod val="50000"/>
                  </a:schemeClr>
                </a:solidFill>
                <a:cs typeface="Helvetica" panose="020B0604020202020204" pitchFamily="34" charset="0"/>
              </a:rPr>
              <a:t>rápidos</a:t>
            </a:r>
            <a:r>
              <a:rPr lang="en-US" sz="2400" dirty="0" smtClean="0">
                <a:solidFill>
                  <a:schemeClr val="bg1">
                    <a:lumMod val="50000"/>
                  </a:schemeClr>
                </a:solidFill>
                <a:cs typeface="Helvetica" panose="020B0604020202020204" pitchFamily="34" charset="0"/>
              </a:rPr>
              <a:t>.</a:t>
            </a:r>
            <a:endParaRPr lang="en-US" sz="2400" dirty="0">
              <a:solidFill>
                <a:schemeClr val="bg1">
                  <a:lumMod val="50000"/>
                </a:schemeClr>
              </a:solidFill>
              <a:cs typeface="Helvetica" panose="020B0604020202020204" pitchFamily="34" charset="0"/>
            </a:endParaRP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0250479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err="1" smtClean="0">
                <a:solidFill>
                  <a:schemeClr val="bg1">
                    <a:lumMod val="50000"/>
                  </a:schemeClr>
                </a:solidFill>
                <a:latin typeface="+mj-lt"/>
                <a:cs typeface="Helvetica" panose="020B0604020202020204" pitchFamily="34" charset="0"/>
              </a:rPr>
              <a:t>Integración</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sencilla</a:t>
            </a:r>
            <a:r>
              <a:rPr lang="en-US" sz="2800" dirty="0" smtClean="0">
                <a:solidFill>
                  <a:schemeClr val="bg1">
                    <a:lumMod val="50000"/>
                  </a:schemeClr>
                </a:solidFill>
                <a:latin typeface="+mj-lt"/>
                <a:cs typeface="Helvetica" panose="020B0604020202020204" pitchFamily="34" charset="0"/>
              </a:rPr>
              <a:t> con </a:t>
            </a:r>
            <a:r>
              <a:rPr lang="en-US" sz="2800" dirty="0" err="1" smtClean="0">
                <a:solidFill>
                  <a:schemeClr val="bg1">
                    <a:lumMod val="50000"/>
                  </a:schemeClr>
                </a:solidFill>
                <a:latin typeface="+mj-lt"/>
                <a:cs typeface="Helvetica" panose="020B0604020202020204" pitchFamily="34" charset="0"/>
              </a:rPr>
              <a:t>los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servicios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más</a:t>
            </a:r>
            <a:r>
              <a:rPr lang="en-US" sz="2800" dirty="0" smtClean="0">
                <a:solidFill>
                  <a:schemeClr val="bg1">
                    <a:lumMod val="50000"/>
                  </a:schemeClr>
                </a:solidFill>
                <a:latin typeface="+mj-lt"/>
                <a:cs typeface="Helvetica" panose="020B0604020202020204" pitchFamily="34" charset="0"/>
              </a:rPr>
              <a:t> </a:t>
            </a:r>
            <a:r>
              <a:rPr lang="en-US" sz="2800" dirty="0" err="1" smtClean="0">
                <a:solidFill>
                  <a:schemeClr val="bg1">
                    <a:lumMod val="50000"/>
                  </a:schemeClr>
                </a:solidFill>
                <a:latin typeface="+mj-lt"/>
                <a:cs typeface="Helvetica" panose="020B0604020202020204" pitchFamily="34" charset="0"/>
              </a:rPr>
              <a:t>populares</a:t>
            </a:r>
            <a:r>
              <a:rPr lang="en-US" sz="2800" dirty="0">
                <a:solidFill>
                  <a:schemeClr val="bg1">
                    <a:lumMod val="50000"/>
                  </a:schemeClr>
                </a:solidFill>
                <a:latin typeface="+mj-lt"/>
                <a:cs typeface="Helvetica" panose="020B0604020202020204" pitchFamily="34" charset="0"/>
              </a:rPr>
              <a:t>.</a:t>
            </a:r>
          </a:p>
        </p:txBody>
      </p:sp>
      <p:sp>
        <p:nvSpPr>
          <p:cNvPr id="2" name="Title 1"/>
          <p:cNvSpPr>
            <a:spLocks noGrp="1"/>
          </p:cNvSpPr>
          <p:nvPr>
            <p:ph type="title"/>
          </p:nvPr>
        </p:nvSpPr>
        <p:spPr/>
        <p:txBody>
          <a:bodyPr/>
          <a:lstStyle/>
          <a:p>
            <a:r>
              <a:rPr lang="en-US" dirty="0" smtClean="0">
                <a:solidFill>
                  <a:srgbClr val="00BCF2"/>
                </a:solidFill>
              </a:rPr>
              <a:t>Xamarin Insights – </a:t>
            </a:r>
            <a:r>
              <a:rPr lang="en-US" dirty="0" err="1" smtClean="0">
                <a:solidFill>
                  <a:srgbClr val="00BCF2"/>
                </a:solidFill>
              </a:rPr>
              <a:t>Integración</a:t>
            </a:r>
            <a:endParaRPr lang="en-US" dirty="0">
              <a:solidFill>
                <a:srgbClr val="00BCF2"/>
              </a:solidFill>
            </a:endParaRPr>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40392622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latin typeface="Segoe UI" charset="0"/>
                <a:ea typeface="Segoe UI" charset="0"/>
                <a:cs typeface="Segoe UI" charset="0"/>
              </a:rPr>
              <a:t>Xamarin Insights</a:t>
            </a:r>
            <a:endParaRPr lang="en-US" dirty="0">
              <a:solidFill>
                <a:srgbClr val="06AED0"/>
              </a:solidFill>
              <a:latin typeface="Segoe UI" charset="0"/>
              <a:ea typeface="Segoe UI" charset="0"/>
              <a:cs typeface="Segoe UI" charset="0"/>
            </a:endParaRP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30780381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smtClean="0"/>
              <a:t>Xamarin Insights</a:t>
            </a:r>
            <a:endParaRPr lang="en-US" b="0" dirty="0"/>
          </a:p>
        </p:txBody>
      </p:sp>
      <p:sp>
        <p:nvSpPr>
          <p:cNvPr id="3" name="Content Placeholder 2"/>
          <p:cNvSpPr>
            <a:spLocks noGrp="1"/>
          </p:cNvSpPr>
          <p:nvPr>
            <p:ph sz="quarter" idx="4294967295"/>
          </p:nvPr>
        </p:nvSpPr>
        <p:spPr>
          <a:xfrm>
            <a:off x="10158413" y="6378575"/>
            <a:ext cx="1639887" cy="323850"/>
          </a:xfrm>
        </p:spPr>
        <p:txBody>
          <a:bodyPr/>
          <a:lstStyle/>
          <a:p>
            <a:endParaRPr lang="en-US" dirty="0"/>
          </a:p>
        </p:txBody>
      </p:sp>
      <p:sp>
        <p:nvSpPr>
          <p:cNvPr id="2" name="TextBox 1"/>
          <p:cNvSpPr txBox="1"/>
          <p:nvPr/>
        </p:nvSpPr>
        <p:spPr>
          <a:xfrm>
            <a:off x="11222089" y="6387102"/>
            <a:ext cx="684162"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bg2"/>
                </a:solidFill>
              </a:rPr>
              <a:t>3:50</a:t>
            </a:r>
          </a:p>
        </p:txBody>
      </p:sp>
    </p:spTree>
    <p:extLst>
      <p:ext uri="{BB962C8B-B14F-4D97-AF65-F5344CB8AC3E}">
        <p14:creationId xmlns:p14="http://schemas.microsoft.com/office/powerpoint/2010/main" val="30322419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362555"/>
            <a:ext cx="11637012" cy="2132892"/>
          </a:xfrm>
        </p:spPr>
        <p:txBody>
          <a:bodyPr/>
          <a:lstStyle/>
          <a:p>
            <a:r>
              <a:rPr lang="en-US" sz="13800" dirty="0"/>
              <a:t>P</a:t>
            </a:r>
            <a:r>
              <a:rPr lang="en-US" sz="13800" dirty="0" smtClean="0"/>
              <a:t> &amp; R</a:t>
            </a:r>
            <a:endParaRPr lang="en-US" sz="13800" dirty="0"/>
          </a:p>
        </p:txBody>
      </p:sp>
    </p:spTree>
    <p:extLst>
      <p:ext uri="{BB962C8B-B14F-4D97-AF65-F5344CB8AC3E}">
        <p14:creationId xmlns:p14="http://schemas.microsoft.com/office/powerpoint/2010/main" val="32894666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err="1" smtClean="0">
                <a:solidFill>
                  <a:srgbClr val="FFFFFF"/>
                </a:solidFill>
              </a:rPr>
              <a:t>Comienza</a:t>
            </a:r>
            <a:r>
              <a:rPr dirty="0" smtClean="0">
                <a:solidFill>
                  <a:srgbClr val="FFFFFF"/>
                </a:solidFill>
              </a:rPr>
              <a:t> </a:t>
            </a:r>
            <a:r>
              <a:rPr dirty="0" err="1" smtClean="0">
                <a:solidFill>
                  <a:srgbClr val="FFFFFF"/>
                </a:solidFill>
              </a:rPr>
              <a:t>en</a:t>
            </a:r>
            <a:endParaRPr dirty="0">
              <a:solidFill>
                <a:srgbClr val="FFFFFF"/>
              </a:solidFill>
            </a:endParaRPr>
          </a:p>
          <a:p>
            <a:r>
              <a:rPr dirty="0">
                <a:solidFill>
                  <a:srgbClr val="FFFFFF"/>
                </a:solidFill>
              </a:rPr>
              <a:t>xamarin.com</a:t>
            </a:r>
          </a:p>
        </p:txBody>
      </p:sp>
    </p:spTree>
    <p:extLst>
      <p:ext uri="{BB962C8B-B14F-4D97-AF65-F5344CB8AC3E}">
        <p14:creationId xmlns:p14="http://schemas.microsoft.com/office/powerpoint/2010/main" val="4102287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smtClean="0">
                <a:solidFill>
                  <a:srgbClr val="FFFFFF"/>
                </a:solidFill>
              </a:rPr>
              <a:t>Trial </a:t>
            </a:r>
            <a:r>
              <a:rPr lang="en-US" sz="2549" spc="0" dirty="0" err="1" smtClean="0">
                <a:solidFill>
                  <a:srgbClr val="FFFFFF"/>
                </a:solidFill>
              </a:rPr>
              <a:t>gratuita</a:t>
            </a:r>
            <a:r>
              <a:rPr lang="en-US" sz="2549" spc="0" dirty="0" smtClean="0">
                <a:solidFill>
                  <a:srgbClr val="FFFFFF"/>
                </a:solidFill>
              </a:rPr>
              <a:t> de </a:t>
            </a:r>
            <a:r>
              <a:rPr lang="en-US" sz="2549" spc="0" dirty="0" smtClean="0">
                <a:solidFill>
                  <a:srgbClr val="FFFFFF"/>
                </a:solidFill>
              </a:rPr>
              <a:t>30 </a:t>
            </a:r>
            <a:r>
              <a:rPr lang="en-US" sz="2549" spc="0" dirty="0" err="1" smtClean="0">
                <a:solidFill>
                  <a:srgbClr val="FFFFFF"/>
                </a:solidFill>
              </a:rPr>
              <a:t>días</a:t>
            </a:r>
            <a:r>
              <a:rPr lang="en-US" sz="2549" spc="0" dirty="0" smtClean="0">
                <a:solidFill>
                  <a:srgbClr val="FFFFFF"/>
                </a:solidFill>
              </a:rPr>
              <a:t> </a:t>
            </a:r>
            <a:r>
              <a:rPr lang="en-US" sz="2549" spc="0" dirty="0" smtClean="0">
                <a:solidFill>
                  <a:srgbClr val="FFFFFF"/>
                </a:solidFill>
              </a:rPr>
              <a:t>- </a:t>
            </a:r>
            <a:r>
              <a:rPr sz="2549" spc="0" dirty="0" smtClean="0">
                <a:solidFill>
                  <a:srgbClr val="FFFFFF"/>
                </a:solidFill>
              </a:rPr>
              <a:t>xamarin.com/university</a:t>
            </a:r>
            <a:endParaRPr sz="2549" spc="0" dirty="0">
              <a:solidFill>
                <a:srgbClr val="FFFFFF"/>
              </a:solidFill>
            </a:endParaRPr>
          </a:p>
        </p:txBody>
      </p:sp>
      <p:grpSp>
        <p:nvGrpSpPr>
          <p:cNvPr id="3" name="Group 2"/>
          <p:cNvGrpSpPr/>
          <p:nvPr/>
        </p:nvGrpSpPr>
        <p:grpSpPr>
          <a:xfrm>
            <a:off x="1072286" y="3204893"/>
            <a:ext cx="10047428" cy="876907"/>
            <a:chOff x="846137" y="3881000"/>
            <a:chExt cx="10248900" cy="894491"/>
          </a:xfrm>
        </p:grpSpPr>
        <p:sp>
          <p:nvSpPr>
            <p:cNvPr id="10" name="TextBox 2"/>
            <p:cNvSpPr txBox="1">
              <a:spLocks noChangeArrowheads="1"/>
            </p:cNvSpPr>
            <p:nvPr/>
          </p:nvSpPr>
          <p:spPr bwMode="auto">
            <a:xfrm>
              <a:off x="846137" y="3881000"/>
              <a:ext cx="2826455" cy="894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err="1" smtClean="0">
                  <a:solidFill>
                    <a:srgbClr val="FFFFFF"/>
                  </a:solidFill>
                  <a:latin typeface="Segoe UI"/>
                  <a:cs typeface="Helvetica"/>
                </a:rPr>
                <a:t>Formación</a:t>
              </a:r>
              <a:r>
                <a:rPr lang="en-US" sz="2549" dirty="0" smtClean="0">
                  <a:solidFill>
                    <a:srgbClr val="FFFFFF"/>
                  </a:solidFill>
                  <a:latin typeface="Segoe UI"/>
                  <a:cs typeface="Helvetica"/>
                </a:rPr>
                <a:t> </a:t>
              </a:r>
              <a:r>
                <a:rPr lang="en-US" sz="2549" dirty="0" err="1" smtClean="0">
                  <a:solidFill>
                    <a:srgbClr val="FFFFFF"/>
                  </a:solidFill>
                  <a:latin typeface="Segoe UI"/>
                  <a:cs typeface="Helvetica"/>
                </a:rPr>
                <a:t>en</a:t>
              </a:r>
              <a:r>
                <a:rPr lang="en-US" sz="2549" dirty="0" smtClean="0">
                  <a:solidFill>
                    <a:srgbClr val="FFFFFF"/>
                  </a:solidFill>
                  <a:latin typeface="Segoe UI"/>
                  <a:cs typeface="Helvetica"/>
                </a:rPr>
                <a:t> </a:t>
              </a:r>
              <a:r>
                <a:rPr lang="en-US" sz="2549" dirty="0" err="1" smtClean="0">
                  <a:solidFill>
                    <a:srgbClr val="FFFFFF"/>
                  </a:solidFill>
                  <a:latin typeface="Segoe UI"/>
                  <a:cs typeface="Helvetica"/>
                </a:rPr>
                <a:t>desarrollo</a:t>
              </a:r>
              <a:endParaRPr lang="en-US" sz="2549" dirty="0">
                <a:solidFill>
                  <a:srgbClr val="FFFFFF"/>
                </a:solidFill>
                <a:latin typeface="Segoe UI"/>
                <a:cs typeface="Helvetica"/>
              </a:endParaRPr>
            </a:p>
          </p:txBody>
        </p:sp>
        <p:sp>
          <p:nvSpPr>
            <p:cNvPr id="11" name="Rectangle 4"/>
            <p:cNvSpPr>
              <a:spLocks noChangeArrowheads="1"/>
            </p:cNvSpPr>
            <p:nvPr/>
          </p:nvSpPr>
          <p:spPr bwMode="auto">
            <a:xfrm>
              <a:off x="3932237" y="3881000"/>
              <a:ext cx="7162800" cy="894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549" dirty="0" err="1" smtClean="0">
                  <a:solidFill>
                    <a:srgbClr val="FFFFFF"/>
                  </a:solidFill>
                  <a:latin typeface="Segoe UI Light"/>
                  <a:cs typeface="Helvetica Light"/>
                </a:rPr>
                <a:t>Sesiones</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en</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directo</a:t>
              </a:r>
              <a:r>
                <a:rPr lang="en-US" sz="2549" dirty="0" smtClean="0">
                  <a:solidFill>
                    <a:srgbClr val="FFFFFF"/>
                  </a:solidFill>
                  <a:latin typeface="Segoe UI Light"/>
                  <a:cs typeface="Helvetica Light"/>
                </a:rPr>
                <a:t> con </a:t>
              </a:r>
              <a:r>
                <a:rPr lang="en-US" sz="2549" dirty="0" err="1" smtClean="0">
                  <a:solidFill>
                    <a:srgbClr val="FFFFFF"/>
                  </a:solidFill>
                  <a:latin typeface="Segoe UI Light"/>
                  <a:cs typeface="Helvetica Light"/>
                </a:rPr>
                <a:t>profesores</a:t>
              </a:r>
              <a:r>
                <a:rPr lang="en-US" sz="2549" dirty="0" smtClean="0">
                  <a:solidFill>
                    <a:srgbClr val="FFFFFF"/>
                  </a:solidFill>
                  <a:latin typeface="Segoe UI Light"/>
                  <a:cs typeface="Helvetica Light"/>
                </a:rPr>
                <a:t> y </a:t>
              </a:r>
              <a:r>
                <a:rPr lang="en-US" sz="2549" dirty="0" err="1" smtClean="0">
                  <a:solidFill>
                    <a:srgbClr val="FFFFFF"/>
                  </a:solidFill>
                  <a:latin typeface="Segoe UI Light"/>
                  <a:cs typeface="Helvetica Light"/>
                </a:rPr>
                <a:t>expertos</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en</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tu</a:t>
              </a:r>
              <a:r>
                <a:rPr lang="en-US" sz="2549" dirty="0" smtClean="0">
                  <a:solidFill>
                    <a:srgbClr val="FFFFFF"/>
                  </a:solidFill>
                  <a:latin typeface="Segoe UI Light"/>
                  <a:cs typeface="Helvetica Light"/>
                </a:rPr>
                <a:t> zona, a </a:t>
              </a:r>
              <a:r>
                <a:rPr lang="en-US" sz="2549" dirty="0" err="1" smtClean="0">
                  <a:solidFill>
                    <a:srgbClr val="FFFFFF"/>
                  </a:solidFill>
                  <a:latin typeface="Segoe UI Light"/>
                  <a:cs typeface="Helvetica Light"/>
                </a:rPr>
                <a:t>tu</a:t>
              </a:r>
              <a:r>
                <a:rPr lang="en-US" sz="2549" dirty="0" smtClean="0">
                  <a:solidFill>
                    <a:srgbClr val="FFFFFF"/>
                  </a:solidFill>
                  <a:latin typeface="Segoe UI Light"/>
                  <a:cs typeface="Helvetica Light"/>
                </a:rPr>
                <a:t> </a:t>
              </a:r>
              <a:r>
                <a:rPr lang="en-US" sz="2549" dirty="0" err="1" smtClean="0">
                  <a:solidFill>
                    <a:srgbClr val="FFFFFF"/>
                  </a:solidFill>
                  <a:latin typeface="Segoe UI Light"/>
                  <a:cs typeface="Helvetica Light"/>
                </a:rPr>
                <a:t>ritmo</a:t>
              </a:r>
              <a:r>
                <a:rPr lang="en-US" sz="2549" dirty="0" smtClean="0">
                  <a:solidFill>
                    <a:srgbClr val="FFFFFF"/>
                  </a:solidFill>
                  <a:latin typeface="Segoe UI Light"/>
                  <a:cs typeface="Helvetica Light"/>
                </a:rPr>
                <a:t>.</a:t>
              </a:r>
              <a:endParaRPr lang="en-US" sz="2549" dirty="0">
                <a:solidFill>
                  <a:srgbClr val="FFFFFF"/>
                </a:solidFill>
                <a:latin typeface="Segoe UI Light"/>
                <a:cs typeface="Helvetica Light"/>
              </a:endParaRPr>
            </a:p>
          </p:txBody>
        </p:sp>
      </p:grpSp>
    </p:spTree>
    <p:extLst>
      <p:ext uri="{BB962C8B-B14F-4D97-AF65-F5344CB8AC3E}">
        <p14:creationId xmlns:p14="http://schemas.microsoft.com/office/powerpoint/2010/main" val="10264131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Xamarin + </a:t>
            </a:r>
            <a:r>
              <a:rPr lang="en-US" dirty="0" err="1" smtClean="0">
                <a:solidFill>
                  <a:srgbClr val="00BCF2"/>
                </a:solidFill>
              </a:rPr>
              <a:t>Xamarin.Forms</a:t>
            </a:r>
            <a:endParaRPr lang="en-US" dirty="0">
              <a:solidFill>
                <a:srgbClr val="00BCF2"/>
              </a:solidFill>
            </a:endParaRPr>
          </a:p>
        </p:txBody>
      </p:sp>
      <p:sp>
        <p:nvSpPr>
          <p:cNvPr id="3" name="Text Placeholder 2"/>
          <p:cNvSpPr>
            <a:spLocks noGrp="1"/>
          </p:cNvSpPr>
          <p:nvPr>
            <p:ph type="body" sz="quarter" idx="10"/>
          </p:nvPr>
        </p:nvSpPr>
        <p:spPr>
          <a:xfrm>
            <a:off x="999919" y="5167871"/>
            <a:ext cx="4503134" cy="576953"/>
          </a:xfrm>
        </p:spPr>
        <p:txBody>
          <a:bodyPr/>
          <a:lstStyle/>
          <a:p>
            <a:pPr algn="ctr">
              <a:lnSpc>
                <a:spcPct val="100000"/>
              </a:lnSpc>
            </a:pPr>
            <a:r>
              <a:rPr lang="en-US" sz="2549" dirty="0" err="1" smtClean="0">
                <a:solidFill>
                  <a:schemeClr val="tx1"/>
                </a:solidFill>
                <a:latin typeface="+mn-lt"/>
              </a:rPr>
              <a:t>Tradicional</a:t>
            </a:r>
            <a:endParaRPr lang="en-US" sz="2549" dirty="0">
              <a:solidFill>
                <a:schemeClr val="tx1"/>
              </a:solidFill>
              <a:latin typeface="+mn-lt"/>
            </a:endParaRPr>
          </a:p>
        </p:txBody>
      </p:sp>
      <p:sp>
        <p:nvSpPr>
          <p:cNvPr id="4" name="Text Placeholder 3"/>
          <p:cNvSpPr>
            <a:spLocks noGrp="1"/>
          </p:cNvSpPr>
          <p:nvPr>
            <p:ph type="body" sz="quarter" idx="11"/>
          </p:nvPr>
        </p:nvSpPr>
        <p:spPr>
          <a:xfrm>
            <a:off x="6548881" y="5167871"/>
            <a:ext cx="4494575" cy="1398460"/>
          </a:xfrm>
        </p:spPr>
        <p:txBody>
          <a:bodyPr/>
          <a:lstStyle/>
          <a:p>
            <a:pPr algn="ctr">
              <a:lnSpc>
                <a:spcPct val="100000"/>
              </a:lnSpc>
            </a:pPr>
            <a:r>
              <a:rPr lang="en-US" sz="2549" dirty="0" smtClean="0">
                <a:solidFill>
                  <a:schemeClr val="tx1"/>
                </a:solidFill>
                <a:latin typeface="+mn-lt"/>
              </a:rPr>
              <a:t>Con </a:t>
            </a:r>
            <a:r>
              <a:rPr lang="en-US" sz="2549" dirty="0" err="1" smtClean="0">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smtClean="0">
                <a:solidFill>
                  <a:schemeClr val="tx1"/>
                </a:solidFill>
              </a:rPr>
              <a:t>Más</a:t>
            </a:r>
            <a:r>
              <a:rPr lang="en-US" sz="2549" dirty="0" smtClean="0">
                <a:solidFill>
                  <a:schemeClr val="tx1"/>
                </a:solidFill>
              </a:rPr>
              <a:t> </a:t>
            </a:r>
            <a:r>
              <a:rPr lang="en-US" sz="2549" dirty="0" err="1" smtClean="0">
                <a:solidFill>
                  <a:schemeClr val="tx1"/>
                </a:solidFill>
              </a:rPr>
              <a:t>código</a:t>
            </a:r>
            <a:r>
              <a:rPr lang="en-US" sz="2549" dirty="0" smtClean="0">
                <a:solidFill>
                  <a:schemeClr val="tx1"/>
                </a:solidFill>
              </a:rPr>
              <a:t> </a:t>
            </a:r>
            <a:r>
              <a:rPr lang="en-US" sz="2549" dirty="0" err="1" smtClean="0">
                <a:solidFill>
                  <a:schemeClr val="tx1"/>
                </a:solidFill>
              </a:rPr>
              <a:t>compartido</a:t>
            </a:r>
            <a:r>
              <a:rPr lang="en-US" sz="2549" dirty="0" smtClean="0">
                <a:solidFill>
                  <a:schemeClr val="tx1"/>
                </a:solidFill>
              </a:rPr>
              <a:t>, </a:t>
            </a:r>
            <a:r>
              <a:rPr lang="en-US" sz="2549" dirty="0" err="1" smtClean="0">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057338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820" t="9468" r="4147" b="15212"/>
          <a:stretch/>
        </p:blipFill>
        <p:spPr>
          <a:xfrm>
            <a:off x="-154545" y="-27904"/>
            <a:ext cx="12346545" cy="6885904"/>
          </a:xfrm>
          <a:prstGeom prst="rect">
            <a:avLst/>
          </a:prstGeom>
        </p:spPr>
      </p:pic>
      <p:sp>
        <p:nvSpPr>
          <p:cNvPr id="6" name="Rectangle 5"/>
          <p:cNvSpPr/>
          <p:nvPr/>
        </p:nvSpPr>
        <p:spPr>
          <a:xfrm>
            <a:off x="-85858" y="2335370"/>
            <a:ext cx="12346545" cy="4567708"/>
          </a:xfrm>
          <a:prstGeom prst="rect">
            <a:avLst/>
          </a:prstGeom>
          <a:gradFill>
            <a:gsLst>
              <a:gs pos="0">
                <a:schemeClr val="tx1">
                  <a:alpha val="0"/>
                </a:schemeClr>
              </a:gs>
              <a:gs pos="63000">
                <a:schemeClr val="tx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727" y="3696549"/>
            <a:ext cx="5867372" cy="1889211"/>
          </a:xfrm>
          <a:prstGeom prst="rect">
            <a:avLst/>
          </a:prstGeom>
        </p:spPr>
      </p:pic>
      <p:sp>
        <p:nvSpPr>
          <p:cNvPr id="7" name="TextBox 6"/>
          <p:cNvSpPr txBox="1"/>
          <p:nvPr/>
        </p:nvSpPr>
        <p:spPr>
          <a:xfrm>
            <a:off x="4835969" y="5734859"/>
            <a:ext cx="2819179" cy="465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r>
              <a:rPr lang="en-US" sz="2133" i="1">
                <a:solidFill>
                  <a:srgbClr val="27A5BE"/>
                </a:solidFill>
                <a:latin typeface="Segoe UI" charset="0"/>
                <a:ea typeface="Segoe UI" charset="0"/>
                <a:cs typeface="Segoe UI" charset="0"/>
                <a:sym typeface="Segoe UI"/>
              </a:rPr>
              <a:t>evolve.xamarin.com</a:t>
            </a:r>
            <a:endParaRPr lang="en-US" sz="2133" i="1" dirty="0">
              <a:solidFill>
                <a:srgbClr val="27A5BE"/>
              </a:solidFill>
              <a:latin typeface="Segoe UI" charset="0"/>
              <a:ea typeface="Segoe UI" charset="0"/>
              <a:cs typeface="Segoe UI" charset="0"/>
              <a:sym typeface="Segoe UI"/>
            </a:endParaRPr>
          </a:p>
        </p:txBody>
      </p:sp>
    </p:spTree>
    <p:extLst>
      <p:ext uri="{BB962C8B-B14F-4D97-AF65-F5344CB8AC3E}">
        <p14:creationId xmlns:p14="http://schemas.microsoft.com/office/powerpoint/2010/main" val="1269554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Windows APIs</a:t>
            </a:r>
            <a:endParaRPr lang="en-US" dirty="0">
              <a:solidFill>
                <a:srgbClr val="00BCF2"/>
              </a:solidFill>
            </a:endParaRP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52819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iOS – 100% API Coverage</a:t>
            </a:r>
            <a:endParaRPr lang="en-US" dirty="0">
              <a:solidFill>
                <a:srgbClr val="00BCF2"/>
              </a:solidFill>
            </a:endParaRP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2160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CF2"/>
                </a:solidFill>
              </a:rPr>
              <a:t>Android </a:t>
            </a:r>
            <a:r>
              <a:rPr lang="en-US" dirty="0">
                <a:solidFill>
                  <a:srgbClr val="00BCF2"/>
                </a:solidFill>
              </a:rPr>
              <a:t>–</a:t>
            </a:r>
            <a:r>
              <a:rPr lang="en-US" dirty="0" smtClean="0">
                <a:solidFill>
                  <a:srgbClr val="00BCF2"/>
                </a:solidFill>
              </a:rPr>
              <a:t> 100% API Coverage</a:t>
            </a:r>
            <a:endParaRPr lang="en-US" dirty="0">
              <a:solidFill>
                <a:srgbClr val="00BCF2"/>
              </a:solidFill>
            </a:endParaRP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70650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200" dirty="0" err="1" smtClean="0">
                <a:solidFill>
                  <a:srgbClr val="00BCF2"/>
                </a:solidFill>
              </a:rPr>
              <a:t>Cualquier</a:t>
            </a:r>
            <a:r>
              <a:rPr lang="en-US" sz="3200" dirty="0" smtClean="0">
                <a:solidFill>
                  <a:srgbClr val="00BCF2"/>
                </a:solidFill>
              </a:rPr>
              <a:t> </a:t>
            </a:r>
            <a:r>
              <a:rPr lang="en-US" sz="3200" dirty="0" err="1" smtClean="0">
                <a:solidFill>
                  <a:srgbClr val="00BCF2"/>
                </a:solidFill>
              </a:rPr>
              <a:t>cosa</a:t>
            </a:r>
            <a:r>
              <a:rPr lang="en-US" sz="3200" dirty="0" smtClean="0">
                <a:solidFill>
                  <a:srgbClr val="00BCF2"/>
                </a:solidFill>
              </a:rPr>
              <a:t> que </a:t>
            </a:r>
            <a:r>
              <a:rPr lang="en-US" sz="3200" dirty="0" err="1" smtClean="0">
                <a:solidFill>
                  <a:srgbClr val="00BCF2"/>
                </a:solidFill>
              </a:rPr>
              <a:t>puedas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Objective-C</a:t>
            </a:r>
            <a:r>
              <a:rPr lang="en-US" sz="3200" dirty="0">
                <a:solidFill>
                  <a:srgbClr val="00BCF2"/>
                </a:solidFill>
              </a:rPr>
              <a:t>, Swift, </a:t>
            </a:r>
            <a:r>
              <a:rPr lang="en-US" sz="3200" dirty="0" smtClean="0">
                <a:solidFill>
                  <a:srgbClr val="00BCF2"/>
                </a:solidFill>
              </a:rPr>
              <a:t>o </a:t>
            </a:r>
            <a:r>
              <a:rPr lang="en-US" sz="3200" dirty="0">
                <a:solidFill>
                  <a:srgbClr val="00BCF2"/>
                </a:solidFill>
              </a:rPr>
              <a:t>Java</a:t>
            </a:r>
            <a:br>
              <a:rPr lang="en-US" sz="3200" dirty="0">
                <a:solidFill>
                  <a:srgbClr val="00BCF2"/>
                </a:solidFill>
              </a:rPr>
            </a:br>
            <a:r>
              <a:rPr lang="en-US" sz="3200" dirty="0" smtClean="0">
                <a:solidFill>
                  <a:srgbClr val="00BCF2"/>
                </a:solidFill>
              </a:rPr>
              <a:t>las </a:t>
            </a:r>
            <a:r>
              <a:rPr lang="en-US" sz="3200" dirty="0" err="1" smtClean="0">
                <a:solidFill>
                  <a:srgbClr val="00BCF2"/>
                </a:solidFill>
              </a:rPr>
              <a:t>podrás</a:t>
            </a:r>
            <a:r>
              <a:rPr lang="en-US" sz="3200" dirty="0" smtClean="0">
                <a:solidFill>
                  <a:srgbClr val="00BCF2"/>
                </a:solidFill>
              </a:rPr>
              <a:t> </a:t>
            </a:r>
            <a:r>
              <a:rPr lang="en-US" sz="3200" dirty="0" err="1" smtClean="0">
                <a:solidFill>
                  <a:srgbClr val="00BCF2"/>
                </a:solidFill>
              </a:rPr>
              <a:t>hacer</a:t>
            </a:r>
            <a:r>
              <a:rPr lang="en-US" sz="3200" dirty="0" smtClean="0">
                <a:solidFill>
                  <a:srgbClr val="00BCF2"/>
                </a:solidFill>
              </a:rPr>
              <a:t> con </a:t>
            </a:r>
            <a:r>
              <a:rPr lang="en-US" sz="3200" dirty="0" smtClean="0">
                <a:solidFill>
                  <a:srgbClr val="00BCF2"/>
                </a:solidFill>
                <a:latin typeface="+mn-lt"/>
              </a:rPr>
              <a:t>C</a:t>
            </a:r>
            <a:r>
              <a:rPr lang="en-US" sz="3200" dirty="0">
                <a:solidFill>
                  <a:srgbClr val="00BCF2"/>
                </a:solidFill>
                <a:latin typeface="+mn-lt"/>
              </a:rPr>
              <a:t># </a:t>
            </a:r>
            <a:r>
              <a:rPr lang="en-US" sz="3200" dirty="0" smtClean="0">
                <a:solidFill>
                  <a:srgbClr val="00BCF2"/>
                </a:solidFill>
                <a:latin typeface="+mn-lt"/>
              </a:rPr>
              <a:t>y Visual </a:t>
            </a:r>
            <a:r>
              <a:rPr lang="en-US" sz="3200" dirty="0">
                <a:solidFill>
                  <a:srgbClr val="00BCF2"/>
                </a:solidFill>
                <a:latin typeface="+mn-lt"/>
              </a:rPr>
              <a:t>Studio </a:t>
            </a:r>
            <a:r>
              <a:rPr lang="en-US" sz="3200" dirty="0" smtClean="0">
                <a:solidFill>
                  <a:srgbClr val="00BCF2"/>
                </a:solidFill>
                <a:latin typeface="+mn-lt"/>
              </a:rPr>
              <a:t>con Xamarin</a:t>
            </a:r>
            <a:r>
              <a:rPr lang="en-US" sz="3200" dirty="0">
                <a:solidFill>
                  <a:srgbClr val="00BCF2"/>
                </a:solidFill>
              </a:rPr>
              <a:t>.</a:t>
            </a:r>
          </a:p>
        </p:txBody>
      </p:sp>
      <p:grpSp>
        <p:nvGrpSpPr>
          <p:cNvPr id="7" name="Group 6"/>
          <p:cNvGrpSpPr/>
          <p:nvPr/>
        </p:nvGrpSpPr>
        <p:grpSpPr>
          <a:xfrm>
            <a:off x="2281060" y="2219969"/>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9529503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788"/>
            <a:ext cx="11652250" cy="982662"/>
          </a:xfrm>
        </p:spPr>
        <p:txBody>
          <a:bodyPr/>
          <a:lstStyle/>
          <a:p>
            <a:r>
              <a:rPr lang="en-US" dirty="0" err="1" smtClean="0">
                <a:solidFill>
                  <a:srgbClr val="00BCF2"/>
                </a:solidFill>
              </a:rPr>
              <a:t>Rendimiento</a:t>
            </a:r>
            <a:r>
              <a:rPr lang="en-US" dirty="0" smtClean="0">
                <a:solidFill>
                  <a:srgbClr val="00BCF2"/>
                </a:solidFill>
              </a:rPr>
              <a:t> </a:t>
            </a:r>
            <a:r>
              <a:rPr lang="en-US" dirty="0" err="1" smtClean="0">
                <a:solidFill>
                  <a:srgbClr val="00BCF2"/>
                </a:solidFill>
              </a:rPr>
              <a:t>nativo</a:t>
            </a:r>
            <a:endParaRPr lang="en-US" dirty="0">
              <a:solidFill>
                <a:srgbClr val="00BCF2"/>
              </a:solidFill>
            </a:endParaRPr>
          </a:p>
        </p:txBody>
      </p:sp>
      <p:sp>
        <p:nvSpPr>
          <p:cNvPr id="3" name="Text Placeholder 2"/>
          <p:cNvSpPr>
            <a:spLocks noGrp="1"/>
          </p:cNvSpPr>
          <p:nvPr>
            <p:ph type="body" sz="quarter" idx="4294967295"/>
          </p:nvPr>
        </p:nvSpPr>
        <p:spPr>
          <a:xfrm>
            <a:off x="0" y="4576763"/>
            <a:ext cx="5378450" cy="1370012"/>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utiliza</a:t>
            </a:r>
            <a:r>
              <a:rPr lang="en-US" sz="2353" dirty="0" smtClean="0">
                <a:solidFill>
                  <a:schemeClr val="tx1"/>
                </a:solidFill>
                <a:latin typeface="+mj-lt"/>
                <a:cs typeface="Segoe UI" panose="020B0502040204020203" pitchFamily="34" charset="0"/>
              </a:rPr>
              <a:t> la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Ahead Of Time (AOT)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crear</a:t>
            </a:r>
            <a:r>
              <a:rPr lang="en-US" sz="2353" dirty="0" smtClean="0">
                <a:solidFill>
                  <a:schemeClr val="tx1"/>
                </a:solidFill>
                <a:latin typeface="+mj-lt"/>
                <a:cs typeface="Segoe UI" panose="020B0502040204020203" pitchFamily="34" charset="0"/>
              </a:rPr>
              <a:t> un </a:t>
            </a:r>
            <a:r>
              <a:rPr lang="en-US" sz="2353" dirty="0" err="1" smtClean="0">
                <a:solidFill>
                  <a:schemeClr val="tx1"/>
                </a:solidFill>
                <a:latin typeface="+mj-lt"/>
                <a:cs typeface="Segoe UI" panose="020B0502040204020203" pitchFamily="34" charset="0"/>
              </a:rPr>
              <a:t>binario</a:t>
            </a:r>
            <a:r>
              <a:rPr lang="en-US" sz="2353" dirty="0" smtClean="0">
                <a:solidFill>
                  <a:schemeClr val="tx1"/>
                </a:solidFill>
                <a:latin typeface="+mj-lt"/>
                <a:cs typeface="Segoe UI" panose="020B0502040204020203" pitchFamily="34" charset="0"/>
              </a:rPr>
              <a:t> </a:t>
            </a:r>
            <a:r>
              <a:rPr lang="en-US" sz="2353" dirty="0">
                <a:solidFill>
                  <a:schemeClr val="tx1"/>
                </a:solidFill>
                <a:latin typeface="+mj-lt"/>
                <a:cs typeface="Segoe UI" panose="020B0502040204020203" pitchFamily="34" charset="0"/>
              </a:rPr>
              <a:t>ARM </a:t>
            </a:r>
            <a:r>
              <a:rPr lang="en-US" sz="2353" dirty="0" smtClean="0">
                <a:solidFill>
                  <a:schemeClr val="tx1"/>
                </a:solidFill>
                <a:latin typeface="+mj-lt"/>
                <a:cs typeface="Segoe UI" panose="020B0502040204020203" pitchFamily="34" charset="0"/>
              </a:rPr>
              <a:t>para la Store de Apple.</a:t>
            </a:r>
            <a:endParaRPr lang="en-US" sz="2353" dirty="0">
              <a:solidFill>
                <a:schemeClr val="tx1"/>
              </a:solidFill>
              <a:latin typeface="+mj-lt"/>
              <a:cs typeface="Segoe UI" panose="020B0502040204020203" pitchFamily="34" charset="0"/>
            </a:endParaRPr>
          </a:p>
        </p:txBody>
      </p:sp>
      <p:sp>
        <p:nvSpPr>
          <p:cNvPr id="4" name="Text Placeholder 3"/>
          <p:cNvSpPr>
            <a:spLocks noGrp="1"/>
          </p:cNvSpPr>
          <p:nvPr>
            <p:ph type="body" sz="quarter" idx="4294967295"/>
          </p:nvPr>
        </p:nvSpPr>
        <p:spPr>
          <a:xfrm>
            <a:off x="6813550" y="4576763"/>
            <a:ext cx="5378450" cy="1370012"/>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realiza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una</a:t>
            </a:r>
            <a:r>
              <a:rPr lang="en-US" sz="2353" dirty="0" smtClean="0">
                <a:solidFill>
                  <a:schemeClr val="tx1"/>
                </a:solidFill>
                <a:latin typeface="+mj-lt"/>
                <a:cs typeface="Segoe UI" panose="020B0502040204020203" pitchFamily="34" charset="0"/>
              </a:rPr>
              <a:t> </a:t>
            </a:r>
            <a:r>
              <a:rPr lang="en-US" sz="2353" dirty="0" err="1" smtClean="0">
                <a:solidFill>
                  <a:schemeClr val="tx1"/>
                </a:solidFill>
                <a:latin typeface="+mj-lt"/>
                <a:cs typeface="Segoe UI" panose="020B0502040204020203" pitchFamily="34" charset="0"/>
              </a:rPr>
              <a:t>compilación</a:t>
            </a:r>
            <a:r>
              <a:rPr lang="en-US" sz="2353" dirty="0" smtClean="0">
                <a:solidFill>
                  <a:schemeClr val="tx1"/>
                </a:solidFill>
                <a:latin typeface="+mj-lt"/>
                <a:cs typeface="Segoe UI" panose="020B0502040204020203" pitchFamily="34" charset="0"/>
              </a:rPr>
              <a:t> Just In </a:t>
            </a:r>
            <a:r>
              <a:rPr lang="en-US" sz="2353" dirty="0">
                <a:solidFill>
                  <a:schemeClr val="tx1"/>
                </a:solidFill>
                <a:latin typeface="+mj-lt"/>
                <a:cs typeface="Segoe UI" panose="020B0502040204020203" pitchFamily="34" charset="0"/>
              </a:rPr>
              <a:t>Time (JIT) </a:t>
            </a:r>
            <a:r>
              <a:rPr lang="en-US" sz="2353" dirty="0" smtClean="0">
                <a:solidFill>
                  <a:schemeClr val="tx1"/>
                </a:solidFill>
                <a:latin typeface="+mj-lt"/>
                <a:cs typeface="Segoe UI" panose="020B0502040204020203" pitchFamily="34" charset="0"/>
              </a:rPr>
              <a:t>para </a:t>
            </a:r>
            <a:r>
              <a:rPr lang="en-US" sz="2353" dirty="0" err="1" smtClean="0">
                <a:solidFill>
                  <a:schemeClr val="tx1"/>
                </a:solidFill>
                <a:latin typeface="+mj-lt"/>
                <a:cs typeface="Segoe UI" panose="020B0502040204020203" pitchFamily="34" charset="0"/>
              </a:rPr>
              <a:t>dispositivos</a:t>
            </a:r>
            <a:r>
              <a:rPr lang="en-US" sz="2353" dirty="0" smtClean="0">
                <a:solidFill>
                  <a:schemeClr val="tx1"/>
                </a:solidFill>
                <a:latin typeface="+mj-lt"/>
                <a:cs typeface="Segoe UI" panose="020B0502040204020203" pitchFamily="34" charset="0"/>
              </a:rPr>
              <a:t> Android.</a:t>
            </a:r>
            <a:endParaRPr lang="en-US" sz="2353" dirty="0">
              <a:solidFill>
                <a:schemeClr val="tx1"/>
              </a:solidFill>
              <a:latin typeface="+mj-lt"/>
              <a:cs typeface="Segoe UI" panose="020B0502040204020203" pitchFamily="34" charset="0"/>
            </a:endParaRP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26200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2090</TotalTime>
  <Words>1031</Words>
  <Application>Microsoft Office PowerPoint</Application>
  <PresentationFormat>Widescreen</PresentationFormat>
  <Paragraphs>294</Paragraphs>
  <Slides>40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Arial</vt:lpstr>
      <vt:lpstr>Calibri</vt:lpstr>
      <vt:lpstr>Consolas</vt:lpstr>
      <vt:lpstr>Helvetica</vt:lpstr>
      <vt:lpstr>Helvetica Light</vt:lpstr>
      <vt:lpstr>Menlo Regular</vt:lpstr>
      <vt:lpstr>ＭＳ Ｐゴシック</vt:lpstr>
      <vt:lpstr>Segoe UI</vt:lpstr>
      <vt:lpstr>Segoe UI Light</vt:lpstr>
      <vt:lpstr>Segoe UI Semibold</vt:lpstr>
      <vt:lpstr>Wingdings</vt:lpstr>
      <vt:lpstr>XamarinTemplate</vt:lpstr>
      <vt:lpstr>PowerPoint Presentation</vt:lpstr>
      <vt:lpstr>Xamarin: Aplicaciones nativas multiplataforma</vt:lpstr>
      <vt:lpstr>Xamarin</vt:lpstr>
      <vt:lpstr>Xamarin + Xamarin.Forms</vt:lpstr>
      <vt:lpstr>Windows APIs</vt:lpstr>
      <vt:lpstr>iOS – 100% API Coverage</vt:lpstr>
      <vt:lpstr>Android – 100% API Coverage</vt:lpstr>
      <vt:lpstr>Cualquier cosa que puedas hacer con Objective-C, Swift, o Java las podrás hacer con C# y Visual Studio con Xamarin.</vt:lpstr>
      <vt:lpstr>Rendimiento nativo</vt:lpstr>
      <vt:lpstr>✓Siempre al día!</vt:lpstr>
      <vt:lpstr>Estadísticas de código compartido</vt:lpstr>
      <vt:lpstr>Entrando en material</vt:lpstr>
      <vt:lpstr>Novedades</vt:lpstr>
      <vt:lpstr>¿Qué hay de Nuevo en la plataforma Xamarin?</vt:lpstr>
      <vt:lpstr>Visual Studio Integration Enhancements</vt:lpstr>
      <vt:lpstr>Xamarin.Forms 2.0</vt:lpstr>
      <vt:lpstr>Xamarin.Forms 2.0</vt:lpstr>
      <vt:lpstr>Xamarin.Forms 2.0</vt:lpstr>
      <vt:lpstr>Preview Technologies</vt:lpstr>
      <vt:lpstr>Inspector</vt:lpstr>
      <vt:lpstr>PowerPoint Presentation</vt:lpstr>
      <vt:lpstr>En teléfonos, la calidad cuesta</vt:lpstr>
      <vt:lpstr>Fragmentación Android</vt:lpstr>
      <vt:lpstr>Diversificación en iOS</vt:lpstr>
      <vt:lpstr>Complejidad de las Apps</vt:lpstr>
      <vt:lpstr>PowerPoint Presentation</vt:lpstr>
      <vt:lpstr>Xamarin Test Cloud: pruebas en cientos de dispositivos</vt:lpstr>
      <vt:lpstr>¿Qué hay Nuevo en Xamarin Test Cloud?</vt:lpstr>
      <vt:lpstr>UITests, Test Recorder &amp; Test Cloud</vt:lpstr>
      <vt:lpstr>Xamarin Insights – Real-time monitoring</vt:lpstr>
      <vt:lpstr>Xamarin Insights – Reportes</vt:lpstr>
      <vt:lpstr>Xamarin Insights – Track</vt:lpstr>
      <vt:lpstr>Xamarin Insights – Resolver problemas</vt:lpstr>
      <vt:lpstr>Xamarin Insights – Integración</vt:lpstr>
      <vt:lpstr>Xamarin Insights</vt:lpstr>
      <vt:lpstr>Xamarin Insights</vt:lpstr>
      <vt:lpstr>P &amp; 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138</cp:revision>
  <dcterms:created xsi:type="dcterms:W3CDTF">2015-05-05T21:43:30Z</dcterms:created>
  <dcterms:modified xsi:type="dcterms:W3CDTF">2016-01-20T19:51:43Z</dcterms:modified>
</cp:coreProperties>
</file>